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8" r:id="rId3"/>
    <p:sldId id="320" r:id="rId4"/>
    <p:sldId id="257" r:id="rId5"/>
    <p:sldId id="259" r:id="rId6"/>
    <p:sldId id="260" r:id="rId7"/>
    <p:sldId id="261" r:id="rId8"/>
    <p:sldId id="262" r:id="rId9"/>
    <p:sldId id="263" r:id="rId10"/>
    <p:sldId id="271" r:id="rId11"/>
    <p:sldId id="272" r:id="rId12"/>
    <p:sldId id="273" r:id="rId13"/>
    <p:sldId id="264" r:id="rId14"/>
    <p:sldId id="297" r:id="rId15"/>
    <p:sldId id="282" r:id="rId16"/>
    <p:sldId id="284" r:id="rId17"/>
    <p:sldId id="283" r:id="rId18"/>
    <p:sldId id="281" r:id="rId19"/>
    <p:sldId id="279" r:id="rId20"/>
    <p:sldId id="280" r:id="rId21"/>
    <p:sldId id="286" r:id="rId22"/>
    <p:sldId id="318" r:id="rId23"/>
    <p:sldId id="285" r:id="rId24"/>
    <p:sldId id="317" r:id="rId25"/>
    <p:sldId id="295" r:id="rId26"/>
    <p:sldId id="296" r:id="rId27"/>
    <p:sldId id="278" r:id="rId28"/>
    <p:sldId id="270" r:id="rId29"/>
    <p:sldId id="265" r:id="rId30"/>
    <p:sldId id="267" r:id="rId31"/>
    <p:sldId id="268" r:id="rId32"/>
    <p:sldId id="269" r:id="rId33"/>
    <p:sldId id="299" r:id="rId34"/>
    <p:sldId id="300" r:id="rId35"/>
    <p:sldId id="301" r:id="rId36"/>
    <p:sldId id="321" r:id="rId37"/>
    <p:sldId id="277" r:id="rId38"/>
    <p:sldId id="322" r:id="rId39"/>
    <p:sldId id="323" r:id="rId40"/>
    <p:sldId id="324" r:id="rId41"/>
    <p:sldId id="325" r:id="rId42"/>
    <p:sldId id="298" r:id="rId43"/>
    <p:sldId id="326" r:id="rId44"/>
    <p:sldId id="327" r:id="rId45"/>
    <p:sldId id="328" r:id="rId46"/>
    <p:sldId id="329" r:id="rId47"/>
    <p:sldId id="274" r:id="rId48"/>
    <p:sldId id="275" r:id="rId49"/>
    <p:sldId id="302" r:id="rId50"/>
    <p:sldId id="306" r:id="rId51"/>
    <p:sldId id="303" r:id="rId52"/>
    <p:sldId id="304" r:id="rId53"/>
    <p:sldId id="307" r:id="rId54"/>
    <p:sldId id="308" r:id="rId55"/>
    <p:sldId id="309" r:id="rId56"/>
    <p:sldId id="310" r:id="rId57"/>
    <p:sldId id="311" r:id="rId58"/>
    <p:sldId id="312" r:id="rId59"/>
    <p:sldId id="315" r:id="rId60"/>
    <p:sldId id="313" r:id="rId61"/>
    <p:sldId id="314" r:id="rId62"/>
    <p:sldId id="316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24575,'5'-4'0,"1"-6"0,4-6 0,4-4 0,5-4 0,8-6 0,8-11 0,7-8 0,0 1 0,-2 7 0,1 3 0,-2 4 0,-8 6-8191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2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24575,'330'-25'0,"-57"1"0,484 20 0,-396 6 0,366-2-1365,-694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3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24575,'0'9'0,"0"7"0,0 10 0,0 4 0,0 7 0,0 1 0,0 7 0,0 1 0,0-3 0,0-9-8191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3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56 24575,'0'-2'0,"0"0"0,0 0 0,-1 1 0,1-1 0,0 0 0,-1 0 0,1 0 0,-1 1 0,0-1 0,0 0 0,0 1 0,0-1 0,0 0 0,0 1 0,0-1 0,0 1 0,0 0 0,-1-1 0,1 1 0,-2-1 0,-1-1 0,0 1 0,0 0 0,0 0 0,0 0 0,0 1 0,0-1 0,0 1 0,-7-1 0,2 0 0,1 1 0,-1 1 0,0-1 0,0 2 0,1-1 0,-1 1 0,0 0 0,-14 5 0,13-2 0,-1 2 0,2-1 0,-1 1 0,1 0 0,0 1 0,0 0 0,0 1 0,1 0 0,1 0 0,-1 1 0,1 0 0,1 0 0,-1 0 0,2 1 0,-1 0 0,-6 19 0,3-6 0,1 1 0,1 0 0,1 1 0,1 0 0,1 0 0,-1 37 0,5-52 0,1 0 0,0 0 0,0 0 0,1 0 0,0 0 0,0-1 0,1 1 0,1-1 0,0 0 0,0 1 0,0-2 0,1 1 0,1-1 0,0 1 0,0-1 0,0-1 0,1 1 0,0-1 0,0-1 0,1 1 0,0-1 0,0 0 0,0-1 0,1 0 0,0 0 0,0-1 0,0 0 0,1-1 0,-1 0 0,1 0 0,18 2 0,-3-2 0,0 0 0,1-1 0,-1-2 0,0 0 0,0-2 0,37-7 0,-56 7 0,0 0 0,0 0 0,0 0 0,0-1 0,-1 0 0,1-1 0,-1 1 0,0-1 0,0 0 0,0 0 0,-1 0 0,8-10 0,-6 6 0,0 0 0,-1-1 0,0 0 0,-1 0 0,0 0 0,0-1 0,2-12 0,0-9 0,-1 1 0,-2-1 0,-1 0 0,-2-35 0,0 53 0,-1 1 0,0 0 0,0-1 0,-1 1 0,-5-16 0,5 24 0,1 0 0,-1 0 0,0 1 0,0-1 0,0 0 0,-1 1 0,1 0 0,-1-1 0,0 1 0,0 0 0,0 0 0,0 1 0,0-1 0,-1 1 0,1-1 0,-1 1 0,0 0 0,1 0 0,-7-2 0,-18-4 0,1 1 0,-1 1 0,-39-3 0,-89 1 0,132 7 0,-14 0-1365,9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3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24575,'4'0'0,"2"-5"0,8-1 0,11-4 0,15-1 0,4-2 0,4 1 0,-2 2 0,-5 3 0,-4 3 0,-4 1 0,-4 3 0,-2 0 0,-1 0 0,-1 1 0,-4-1-8191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4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4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99 24575,'0'182'0,"-1"-215"0,0-38 0,1 66 0,0 0 0,1 1 0,-1-1 0,1 0 0,1 1 0,-1-1 0,0 1 0,1-1 0,0 1 0,0 0 0,4-6 0,-4 8 0,1-1 0,0 1 0,-1-1 0,1 1 0,0 0 0,0 0 0,0 1 0,0-1 0,1 1 0,-1-1 0,0 1 0,1 0 0,-1 0 0,0 0 0,1 1 0,-1-1 0,1 1 0,0 0 0,-1 0 0,1 0 0,-1 0 0,1 1 0,5 1 0,-3-1 0,0 1 0,-1-1 0,1 1 0,-1 1 0,1-1 0,-1 1 0,0 0 0,0 0 0,0 0 0,0 1 0,-1 0 0,1 0 0,4 5 0,-3 2 0,0 0 0,-1 0 0,0 1 0,-1 0 0,3 12 0,-3-13 0,-5-29 0,1 0 0,0 0 0,2 0 0,0 1 0,5-21 0,-5 32 0,-1 0 0,1 1 0,1-1 0,-1 1 0,1-1 0,0 1 0,0 0 0,0 0 0,1 0 0,0 0 0,0 1 0,0 0 0,1-1 0,-1 2 0,1-1 0,0 0 0,0 1 0,0 0 0,8-3 0,-11 5-4,0 0 1,0 0-1,1 0 0,-1 0 0,0 1 0,1-1 0,-1 1 0,1-1 1,-1 1-1,0 0 0,1 0 0,-1 0 0,1 0 0,-1 1 0,1-1 1,-1 1-1,0 0 0,1-1 0,-1 1 0,0 0 0,3 2 1,-2-1 19,0 1 1,0-1-1,0 1 1,0 0-1,-1 0 1,0 0-1,1 0 1,-1 1-1,0-1 1,0 1-1,2 6 1,2 9-273,-1 1 0,0-1 0,-2 1 0,2 21 0,-5-36 57,2 19-6627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4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24575,'-2'1'0,"0"-1"0,0 1 0,0 0 0,0-1 0,0 1 0,0 0 0,0 0 0,0 0 0,0 1 0,0-1 0,0 0 0,1 1 0,-1-1 0,-2 3 0,-22 27 0,22-25 0,-3 5 0,1 0 0,0 0 0,1 1 0,0 0 0,1 0 0,0 0 0,1 0 0,0 1 0,1-1 0,0 1 0,1 0 0,1 0 0,0-1 0,3 21 0,-3-31 0,0 1 0,0-1 0,0 0 0,0 1 0,1-1 0,0 0 0,-1 0 0,1 1 0,0-1 0,0 0 0,0 0 0,0 0 0,0 0 0,1 0 0,-1 0 0,0 0 0,1-1 0,0 1 0,-1 0 0,1-1 0,0 1 0,0-1 0,0 0 0,0 1 0,0-1 0,0 0 0,0 0 0,0-1 0,0 1 0,1 0 0,-1-1 0,0 1 0,1-1 0,-1 0 0,0 1 0,1-1 0,-1 0 0,0-1 0,1 1 0,-1 0 0,0-1 0,0 1 0,1-1 0,-1 0 0,0 0 0,0 0 0,0 0 0,0 0 0,0 0 0,0 0 0,0-1 0,0 1 0,0-1 0,-1 1 0,1-1 0,0 0 0,-1 0 0,0 0 0,1 0 0,-1 0 0,1-2 0,3-7 0,0 0 0,-1 0 0,-1-1 0,0 1 0,0-1 0,0-14 0,-1 14 0,0 0 0,0 1 0,1-1 0,0 1 0,7-15 0,-10 25 0,1 1 0,-1 0 0,0 0 0,0 0 0,0 0 0,0 0 0,0 0 0,1 0 0,-1 0 0,0 0 0,0 0 0,0 0 0,0 0 0,0 0 0,1 0 0,-1 0 0,0 0 0,0 0 0,0 0 0,0 0 0,0 0 0,0 0 0,1 1 0,-1-1 0,0 0 0,0 0 0,0 0 0,0 0 0,0 0 0,0 0 0,0 0 0,1 0 0,-1 0 0,0 1 0,0-1 0,0 0 0,0 0 0,0 0 0,0 0 0,0 0 0,0 1 0,0-1 0,0 0 0,0 0 0,0 0 0,0 0 0,0 0 0,0 0 0,0 1 0,0-1 0,0 0 0,0 0 0,0 0 0,0 0 0,0 0 0,0 1 0,0-1 0,0 0 0,0 0 0,0 0 0,2 13 0,0 122-640,-3-119-85,1-1-6101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4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24575,'1'0'0,"0"1"0,0-1 0,0 1 0,0-1 0,0 1 0,-1-1 0,1 1 0,0 0 0,0-1 0,0 1 0,0 0 0,-1 0 0,1 0 0,0 0 0,-1 0 0,1-1 0,-1 1 0,1 0 0,-1 0 0,1 0 0,-1 1 0,0-1 0,1 0 0,-1 0 0,0 0 0,0 2 0,5 36 0,-4-34 0,2 126 0,-1-145 0,0 1 0,1-1 0,0 0 0,10-24 0,-11 33 0,0 1 0,0 0 0,1 0 0,-1 0 0,1 1 0,0-1 0,0 1 0,5-6 0,-6 8 0,0-1 0,0 1 0,0 0 0,0 0 0,0 0 0,0 0 0,0 0 0,1 0 0,-1 1 0,0-1 0,0 1 0,1-1 0,-1 1 0,0 0 0,1 0 0,-1 0 0,0 0 0,3 1 0,-2 0 9,0 0 1,0 0-1,0 0 0,0 0 0,0 1 1,0-1-1,0 1 0,-1 0 0,1 0 0,-1 0 1,1 0-1,3 5 0,22 31-1494,-19-23-5341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4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24575,'-1'57'0,"3"67"0,-2-122 0,0 1 0,0 0 0,1 0 0,0-1 0,-1 1 0,1 0 0,0-1 0,0 1 0,0-1 0,1 1 0,-1-1 0,2 3 0,-2-4 0,0 0 0,0-1 0,0 1 0,0 0 0,0 0 0,0 0 0,0-1 0,0 1 0,0 0 0,0-1 0,1 1 0,-1-1 0,0 0 0,0 1 0,0-1 0,1 0 0,-1 0 0,0 0 0,2 0 0,0 0 0,-1-1 0,1 1 0,0-1 0,-1 0 0,1 0 0,-1 0 0,0-1 0,1 1 0,-1 0 0,0-1 0,0 0 0,1 1 0,-1-1 0,-1 0 0,1 0 0,0 0 0,0 0 0,-1-1 0,1 1 0,-1 0 0,0-1 0,2-3 0,1-6 0,0 1 0,0-1 0,-1 0 0,-1-1 0,2-14 0,-7 633-1365,3-585-5461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5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24575,'2'147'0,"-5"164"0,-9-215 0,6-60 0,-2 55 0,7 2 0,4 202 0,-3-292 0,0 0 0,0 1 0,0-1 0,1 1 0,0-1 0,-1 0 0,1 1 0,1-1 0,-1 0 0,0 0 0,1 1 0,-1-1 0,1 0 0,0-1 0,0 1 0,0 0 0,0 0 0,1-1 0,3 3 0,-2-2 0,1-1 0,-1 0 0,1 0 0,0 0 0,0-1 0,0 0 0,0 0 0,0 0 0,0 0 0,0-1 0,1 0 0,7 0 0,32-2 0,-2 0 0,0 2 0,-1 1 0,50 9 0,-27-2 0,1-3 0,124-5 0,-71-3 0,-21 5 0,106-5 0,-201 3 0,0 0 0,0-1 0,0 1 0,0-1 0,0 0 0,-1 0 0,1 0 0,0 0 0,-1-1 0,1 1 0,-1-1 0,1 1 0,-1-1 0,0 0 0,1 0 0,-1 0 0,0 0 0,0 0 0,-1-1 0,1 1 0,0-1 0,-1 1 0,1-1 0,-1 1 0,0-1 0,0 0 0,0 0 0,0 0 0,-1 1 0,1-1 0,-1 0 0,1 0 0,-1-4 0,0-11 0,0-1 0,-1 1 0,0-1 0,-6-22 0,2 15 0,-42-188 0,27 142 0,-10-84 0,20 87 0,3 23 0,-2-70 0,9 105 0,0 0 0,-1 0 0,0 0 0,-1-1 0,0 1 0,-5-13 0,6 21 0,-1-1 0,1 1 0,-1-1 0,0 1 0,0 0 0,0 0 0,0 0 0,-1 0 0,1 0 0,-1 0 0,0 1 0,0-1 0,0 1 0,0 0 0,0 0 0,-1 0 0,1 0 0,0 0 0,-1 1 0,0 0 0,-5-2 0,-19-1 0,1 1 0,-1 1 0,1 1 0,-45 4 0,45 0 0,-1-2 0,0-1 0,0-1 0,-50-9 0,13-5 0,-1 3 0,-1 4 0,-118-1 0,-74 11-1365,237-2-5461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1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24575,'1'0'0,"0"0"0,0 1 0,0-1 0,0 0 0,0 1 0,0-1 0,0 1 0,0-1 0,-1 1 0,1 0 0,0-1 0,0 1 0,-1 0 0,1 0 0,0 0 0,-1-1 0,1 1 0,-1 0 0,1 0 0,-1 0 0,1 0 0,-1 0 0,0 0 0,1 0 0,-1 0 0,0 0 0,0 0 0,0 1 0,5 37 0,-5-33 0,3 276 0,-2-21 0,3-226 0,1 0 0,3 0 0,0-1 0,19 47 0,-15-51 0,-2 1 0,-1 0 0,-2 1 0,-1 0 0,4 48 0,-13 358-1365,3-416-5461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0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 24575,'0'654'0,"-2"-611"0,-10 57 0,6-55 0,-2 50 0,8-92 0,0 0 0,1 0 0,-1 0 0,1 0 0,-1 0 0,1 0 0,0 0 0,0 0 0,0 0 0,0-1 0,1 1 0,-1 0 0,1-1 0,-1 1 0,1-1 0,0 0 0,0 0 0,0 1 0,1-1 0,-1 0 0,0-1 0,1 1 0,-1 0 0,1-1 0,-1 1 0,1-1 0,0 0 0,0 0 0,0 0 0,5 1 0,9 1 0,0 0 0,1-1 0,-1-1 0,23-1 0,-15 0 0,516-1 0,-180-2 0,-359 3 0,1 0 0,-1 1 0,1-1 0,0 0 0,-1-1 0,1 1 0,0 0 0,-1-1 0,1 0 0,-1 1 0,1-1 0,-1 0 0,1 0 0,-1 0 0,0-1 0,1 1 0,-1-1 0,0 1 0,0-1 0,0 0 0,0 1 0,0-1 0,-1 0 0,1-1 0,0 1 0,-1 0 0,0 0 0,1 0 0,-1-1 0,0 1 0,0-1 0,0 1 0,-1-1 0,1 1 0,-1-1 0,1-4 0,9-53 0,4-95 0,-11 120 0,-2-152 0,2-22 0,9 130 0,-7 51 0,3-45 0,-7 54 0,0 10 0,-1 0 0,0-1 0,0 1 0,-3-17 0,2 23 0,0 1 0,1 0 0,-1-1 0,0 1 0,0 0 0,0 0 0,-1 0 0,1 0 0,0 0 0,-1 0 0,1 0 0,-1 0 0,0 0 0,0 1 0,0-1 0,0 1 0,0-1 0,0 1 0,0 0 0,0 0 0,0 0 0,0 0 0,-4-1 0,-17-2 0,-1 0 0,1 2 0,-1 0 0,0 1 0,-40 5 0,3-1 0,-641 0-6,426-4-1353,247 1-5467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0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85 24575,'0'1091'0,"0"-1087"0,0 0 0,0 0 0,0 0 0,1-1 0,-1 1 0,1 0 0,0 0 0,0 0 0,1-1 0,-1 1 0,1 0 0,-1-1 0,6 7 0,-5-8 0,0 0 0,0 0 0,0-1 0,0 1 0,0-1 0,1 0 0,-1 1 0,1-1 0,-1 0 0,1 0 0,-1-1 0,1 1 0,-1-1 0,1 1 0,0-1 0,-1 0 0,1 0 0,0 0 0,0 0 0,-1 0 0,6-1 0,114-14 0,164 3 0,-265 12 0,99 1 0,148-17 0,-151 8 0,-35 3 0,-80 5 0,1-1 0,-1 1 0,0-1 0,1 0 0,-1 0 0,0 0 0,1 0 0,-1 0 0,0 0 0,0-1 0,0 1 0,0-1 0,0 1 0,0-1 0,0 0 0,-1 0 0,1 0 0,-1 0 0,1 0 0,-1 0 0,0 0 0,0 0 0,0 0 0,0-1 0,0 1 0,0-1 0,-1 1 0,1 0 0,0-4 0,1-9 0,0 0 0,-1-1 0,-2-25 0,0 23 0,-4-632 0,3 615 0,-2 1 0,-1-1 0,-10-36 0,-9-60 0,24 126 0,-1 0 0,1-1 0,-1 1 0,0 0 0,-1 0 0,1 0 0,-1 0 0,-4-9 0,4 12 0,0 0 0,0 0 0,0 0 0,0 1 0,0-1 0,0 0 0,0 1 0,0-1 0,0 1 0,-1 0 0,1 0 0,-1 0 0,1 0 0,-1 0 0,1 0 0,-1 1 0,0-1 0,1 1 0,-5-1 0,-83-3 0,0 4 0,-114 15 0,39-2 0,-235-7-457,334-7-451,37 1-5918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1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24575,'0'340'0,"-1"-337"0,1 1 0,0-1 0,1 1 0,-1-1 0,0 1 0,1-1 0,0 0 0,0 1 0,0-1 0,0 0 0,0 0 0,1 1 0,-1-1 0,1 0 0,0-1 0,3 5 0,-2-4 0,1-1 0,-1 0 0,0 0 0,1 0 0,-1 0 0,1-1 0,-1 0 0,1 1 0,0-1 0,0-1 0,-1 1 0,1 0 0,0-1 0,7 0 0,242-1 0,-88-3 0,634 5-1365,-777-1-5461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1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0 672 24575,'526'0'0,"-495"2"0,1 1 0,-1 2 0,51 15 0,-31-6 0,-21-4 0,0-2 0,1-2 0,51 5 0,-3-8 0,83-7 0,-159 4 0,0-1 0,-1 1 0,1-1 0,0 0 0,-1 0 0,1 0 0,-1 0 0,0 0 0,1 0 0,-1-1 0,0 1 0,0-1 0,1 1 0,-1-1 0,0 0 0,-1 0 0,1 0 0,0 0 0,-1 0 0,1 0 0,-1-1 0,1 1 0,-1 0 0,0-1 0,1-4 0,2-5 0,-1-1 0,0 0 0,-1 0 0,0-15 0,1-2 0,4-57 0,-5-142 0,-4 104 0,2-7-1365,0 110-5461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5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80 426 24575,'2'176'0,"-5"190"0,-9-244 0,-2 18 0,-12 103 0,-1 34 0,28 200 0,-1-470 0,0 0 0,0 1 0,1 0 0,-1 0 0,4 10 0,-4-16 0,1 0 0,-1 0 0,1 0 0,0-1 0,0 1 0,-1 0 0,1-1 0,0 1 0,1-1 0,-1 1 0,0-1 0,0 1 0,1-1 0,-1 0 0,0 0 0,1 0 0,0 0 0,-1 0 0,1 0 0,-1 0 0,1 0 0,0 0 0,3 0 0,8 1 0,0-1 0,1-1 0,-1 0 0,0-1 0,1 0 0,20-5 0,11-1 0,564-7 0,-379 17 0,38-2 0,295-3 0,-247-23 0,28-2 0,411 26 0,-366 3 0,1471-2 0,-1824-2 0,58-9 0,-57 5 0,54-2 0,-7 10 0,64-3 0,-144 0 0,0 1 0,0-1 0,-1 0 0,1 0 0,-1 0 0,1-1 0,-1 1 0,1-1 0,-1 1 0,0-1 0,0 0 0,0-1 0,0 1 0,0 0 0,0-1 0,-1 0 0,1 1 0,-1-1 0,0 0 0,0-1 0,0 1 0,0 0 0,0 0 0,-1-1 0,3-5 0,1-8 0,-1 0 0,0 0 0,-1 0 0,1-21 0,-2 26 0,28-312 0,36-265 0,-52 506 0,-3-2 0,-2-100 0,-11-462 0,3 640 0,-1 0 0,-1 1 0,1-1 0,-1 1 0,-1-1 0,1 1 0,-1-1 0,-2-6 0,2 10 0,0 0 0,1 1 0,-1-1 0,0 0 0,-1 1 0,1-1 0,0 1 0,-1 0 0,1 0 0,-1 0 0,1 0 0,-1 0 0,0 0 0,0 1 0,0-1 0,0 1 0,0 0 0,-6-1 0,-24-4 0,0 1 0,-1 3 0,1 0 0,-65 6 0,31-1 0,-1350 3 0,851-8 0,205 15 0,43 0 0,-385-12 0,381-2 0,95 14 0,31-1 0,-438-10 0,332-3 0,282 2 0,0 0 0,0 2 0,0 0 0,0 1 0,0 2 0,1-1 0,-31 15 0,7-4 0,-63 12 0,60-16 0,-55 20 0,82-26 0,0-1 0,0-1 0,0-1 0,0 0 0,-35 0 0,5 0 0,47-3 0,0 0 0,-1 0 0,1 1 0,0-1 0,-1 1 0,1-1 0,0 1 0,0 0 0,0 0 0,0 0 0,-1 0 0,1 0 0,1 1 0,-1-1 0,0 0 0,0 1 0,0 0 0,1-1 0,-1 1 0,1 0 0,-1 0 0,1 0 0,0 0 0,0 0 0,0 0 0,-2 4 0,1 3 0,0 1 0,1-1 0,-1 0 0,2 1 0,0 14 0,-2 19 0,-13 63-1365,13-83-5461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5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24575,'-13'277'0,"-1"16"0,15-100-1365,-1-177-5461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5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317 132 24575,'0'-2'0,"1"0"0,-1-1 0,1 1 0,-1 0 0,1 0 0,0-1 0,0 1 0,0 0 0,0 0 0,0 0 0,1 0 0,-1 0 0,1 0 0,-1 0 0,1 1 0,0-1 0,-1 1 0,1-1 0,0 1 0,0-1 0,0 1 0,0 0 0,1 0 0,-1 0 0,0 0 0,3 0 0,9-4 0,1 1 0,0 0 0,15-1 0,-14 2 0,152-24 0,1 7 0,229 3 0,334 35 0,-182-7 0,-542-12 0,1 1 0,-1 1 0,0-1 0,1 2 0,-1-1 0,12 4 0,-18-4 0,1 0 0,0 1 0,-1-1 0,0 1 0,1-1 0,-1 1 0,0 0 0,0 0 0,0 0 0,0 0 0,0 0 0,0 1 0,-1-1 0,1 0 0,-1 1 0,0-1 0,1 1 0,-1 0 0,0-1 0,-1 1 0,1 0 0,0 4 0,3 22 0,-2 0 0,-1-1 0,-6 57 0,1-9 0,3 190 0,1-263 0,0 0 0,0 0 0,0-1 0,-1 1 0,0 0 0,1 0 0,-1-1 0,0 1 0,0-1 0,0 1 0,-1-1 0,1 1 0,0-1 0,-1 0 0,0 1 0,0-1 0,1 0 0,-1 0 0,0 0 0,-1 0 0,1-1 0,0 1 0,0-1 0,-1 1 0,1-1 0,-1 0 0,1 0 0,-1 0 0,-4 1 0,-8 2 0,1-1 0,-1-1 0,0-1 0,-21 1 0,17-2 0,-462 1 0,205-5 0,-467 4 0,411 27 0,37-1 0,24-26-1365,261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5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24575,'0'5'0,"0"9"0,0 8 0,0 4 0,0 7 0,0 6 0,0 1 0,0-2 0,0-3 0,0-3 0,0-11 0,0-10-8191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5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24575,'0'4'0,"4"2"0,2 9 0,-1 5 0,0 5 0,-2 2 0,-1 1 0,-1 4 0,-1 2 0,0-1 0,0-2 0,0-6-8191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5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9 0,0 6 0,0 8 0,0 2 0,0-1 0,0-1 0,0-7-8191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1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24575,'45'-2'0,"1"-3"0,45-9 0,25-4 0,540 2 0,-434 18 0,906-1 0,-1117-2 0,-1 2 0,1 0 0,0 0 0,-1 1 0,0 0 0,1 0 0,17 8 0,-24-8 0,0 0 0,0 0 0,0 1 0,0-1 0,-1 1 0,1 0 0,-1 0 0,0 0 0,0 1 0,0-1 0,0 1 0,0 0 0,-1-1 0,0 1 0,1 0 0,-1 1 0,-1-1 0,1 0 0,-1 0 0,0 1 0,1 5 0,2 21 0,-3 1 0,0 0 0,-6 48 0,0 3 0,7 0 0,23 144 0,2 36 0,-27 170 0,-2-187 0,2-243 0,0 0 0,0 0 0,0 0 0,0 1 0,-1-1 0,1 0 0,-1 0 0,0 0 0,0 0 0,0 0 0,0 0 0,-1 0 0,1 0 0,-4 3 0,3-3 0,-1-1 0,0 0 0,1 0 0,-1 0 0,0 0 0,0 0 0,-1-1 0,1 0 0,0 1 0,0-1 0,-1 0 0,1-1 0,-6 2 0,-51 5 0,0-3 0,-112-5 0,76-2 0,-1208-1-101,889 4-1163,385 0-5562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5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24575,'4'0'0,"2"4"0,0 7 0,-2 5 0,-1 4 0,-1 4 0,4-3 0,0-1 0,-1 2 0,0 0 0,-2-2-8191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5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5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5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7:5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186 107 24575,'1'0'0,"0"0"0,0 0 0,-1 0 0,1 1 0,0-1 0,0 0 0,-1 1 0,1-1 0,0 0 0,-1 1 0,1-1 0,-1 1 0,1-1 0,0 1 0,-1 0 0,1-1 0,-1 1 0,0 0 0,1-1 0,-1 1 0,1 0 0,-1-1 0,0 1 0,0 0 0,1-1 0,-1 1 0,0 1 0,5 24 0,-5-21 0,5 58 0,-3 1 0,-3-1 0,-12 84 0,6-78 0,3-22 0,2 67 0,2-111 0,0-1 0,1 1 0,-1 0 0,1-1 0,-1 1 0,1 0 0,0-1 0,0 1 0,0-1 0,0 1 0,1-1 0,-1 0 0,0 1 0,1-1 0,0 0 0,0 0 0,-1 0 0,1 0 0,0-1 0,1 1 0,-1 0 0,0-1 0,0 1 0,1-1 0,-1 0 0,1 0 0,4 2 0,4-1 0,1 1 0,-1-1 0,1-1 0,0 0 0,13-1 0,-13 0 0,327-5 0,90 3 0,-337 10 0,0 4 0,104 28 0,32 5 0,103-18 0,3-28 0,-129-1 0,-189 2 0,1-2 0,-1 1 0,1-2 0,-1 0 0,0-1 0,0-1 0,0-1 0,-1 0 0,0 0 0,15-10 0,-13 8 0,1 0 0,0 2 0,25-7 0,32-11 0,-65 20 0,-1 0 0,0-1 0,0 0 0,0-1 0,15-11 0,-20 13 0,-1 0 0,1 0 0,-1 0 0,-1 0 0,1 0 0,0 0 0,-1-1 0,0 1 0,0-1 0,0 0 0,-1 1 0,0-1 0,0 0 0,1-6 0,1-17 0,-2 1 0,-1 0 0,0 0 0,-2 0 0,-11-50 0,-45-129 0,50 181 0,1 2 0,-41-145 0,47 165 0,1 1 0,-1-1 0,0 1 0,0-1 0,0 1 0,0-1 0,0 1 0,0 0 0,-1-1 0,1 1 0,-1 0 0,0 0 0,1 0 0,-1 0 0,0 0 0,0 1 0,0-1 0,0 0 0,-1 1 0,1 0 0,0-1 0,-1 1 0,1 0 0,-1 0 0,1 1 0,-1-1 0,1 0 0,-1 1 0,0-1 0,-3 1 0,-8 0 0,1 1 0,-1 0 0,1 1 0,-25 7 0,11-3 0,-64 9 0,-145 6 0,-96-18 0,225-4 0,-180 6 0,212 0 0,-137 27 0,98-9 0,-1-5 0,0-6 0,-124-2 0,41-11 0,43-2 0,-173 20 0,228-8-1365,77-7-5461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8:0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24575,'1'-3'0,"0"0"0,0 0 0,0 1 0,1-1 0,-1 0 0,1 1 0,-1-1 0,1 1 0,0-1 0,0 1 0,5-5 0,-3 3 0,6-7 0,0 0 0,1 1 0,0 1 0,0-1 0,23-12 0,-32 20 0,0 1 0,1 0 0,-1-1 0,1 1 0,-1 0 0,1 0 0,0 1 0,-1-1 0,1 0 0,0 1 0,0 0 0,-1 0 0,1 0 0,0 0 0,0 0 0,-1 0 0,1 1 0,0-1 0,0 1 0,-1 0 0,1-1 0,0 1 0,-1 1 0,1-1 0,-1 0 0,0 1 0,1-1 0,-1 1 0,0 0 0,0-1 0,0 1 0,0 0 0,0 1 0,0-1 0,-1 0 0,1 0 0,-1 1 0,2 2 0,1 4 0,0-1 0,-1 1 0,0 0 0,-1 0 0,0 0 0,2 10 0,8 33 0,-12-51 0,1 0 0,-1 0 0,0 0 0,1 0 0,-1 0 0,1 0 0,-1 0 0,1-1 0,-1 1 0,1 0 0,0 0 0,-1 0 0,1-1 0,0 1 0,0 0 0,-1-1 0,1 1 0,0-1 0,0 1 0,0-1 0,0 1 0,0-1 0,0 0 0,0 1 0,0-1 0,0 0 0,0 0 0,0 1 0,0-1 0,0 0 0,0 0 0,0 0 0,0-1 0,0 1 0,0 0 0,0 0 0,0 0 0,0-1 0,0 1 0,0 0 0,0-1 0,0 1 0,-1-1 0,1 1 0,0-1 0,0 0 0,0 1 0,-1-1 0,2-1 0,8-6 0,-1 0 0,-1-1 0,13-14 0,-5 5 0,3-1 0,1 2 0,1 0 0,44-27 0,-52 37 0,0 1 0,0 1 0,0 0 0,1 0 0,-1 1 0,1 1 0,0 0 0,0 1 0,17 0 0,-18 2 0,0 0 0,0 0 0,0 2 0,0 0 0,-1 0 0,16 5 0,-22-5 0,0 1 0,0 0 0,0 0 0,0 0 0,-1 0 0,1 1 0,-1 0 0,0 0 0,0 0 0,-1 1 0,1 0 0,-1 0 0,0 0 0,4 7 0,-1 0 0,12 17 0,-19-29 0,1 1 0,0 0 0,0-1 0,0 1 0,0-1 0,0 1 0,0-1 0,0 1 0,0-1 0,0 0 0,0 1 0,0-1 0,0 0 0,0 0 0,0 0 0,0 0 0,1 0 0,-1 0 0,0 0 0,0 0 0,0 0 0,0-1 0,0 1 0,0 0 0,0-1 0,0 1 0,0-1 0,0 1 0,1-2 0,10-6 0,0-1 0,-1 0 0,0-1 0,0 0 0,-1-1 0,13-16 0,-15 16 0,1 0 0,0 1 0,0 0 0,1 0 0,1 1 0,-1 1 0,1 0 0,16-9 0,-25 16 0,0 0 0,1 0 0,-1 0 0,0 0 0,1 1 0,-1-1 0,1 0 0,-1 1 0,1 0 0,0 0 0,-1 0 0,1 0 0,-1 0 0,1 0 0,-1 0 0,1 1 0,-1-1 0,1 1 0,-1 0 0,1 0 0,-1 0 0,0 0 0,0 0 0,1 1 0,-1-1 0,0 1 0,0-1 0,0 1 0,2 2 0,3 4 0,-1 1 0,1 1 0,-2 0 0,1-1 0,6 17 0,13 22 0,-23-46 0,-1 0 0,1 0 0,0 0 0,0-1 0,0 1 0,0-1 0,0 1 0,0-1 0,0 0 0,1 0 0,-1 0 0,0 0 0,1 0 0,-1 0 0,1-1 0,-1 1 0,1-1 0,-1 0 0,1 0 0,-1 0 0,1 0 0,-1 0 0,6-1 0,4-2 0,1 0 0,-1 0 0,18-8 0,-17 6 0,322-127 0,-307 120 33,0-1 0,-2-2 0,42-29 0,-40 25-532,1 1 0,40-19 0,-48 29-6327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8:0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24575,'6'0'0,"0"-1"0,0 0 0,1-1 0,-1 0 0,0 0 0,0 0 0,0 0 0,10-7 0,22-8 0,-12 7 0,-19 7 0,1 0 0,-1 0 0,1 1 0,-1 0 0,16-2 0,-22 4 0,1 0 0,0 0 0,0 1 0,-1-1 0,1 0 0,0 1 0,-1-1 0,1 1 0,0-1 0,-1 1 0,1 0 0,-1 0 0,1-1 0,-1 1 0,1 0 0,-1 1 0,0-1 0,1 0 0,-1 0 0,0 0 0,0 1 0,0-1 0,0 1 0,0-1 0,0 1 0,0-1 0,-1 1 0,1 0 0,0-1 0,-1 1 0,1 2 0,1 3-114,-1-1 1,0 1-1,0 0 0,0 0 0,-1 0 1,0 0-1,-1 0 0,1 0 0,-1 0 1,-1 0-1,-3 12 0,-1 0-6712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8:0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24575,'0'5'0,"0"5"0,0 6 0,0 4 0,0 8 0,0 8 0,0 2 0,0 4 0,0-2 0,0 2 0,0-2 0,0-3 0,0-4 0,0-3 0,0-2 0,0-10 0,0-18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8:0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24575,'172'-13'0,"-37"2"0,301 8 0,-259 4 0,-171-1 0,2 0 0,-1 0 0,0 0 0,1 1 0,11 2 0,-17-2 0,0-1 0,0 1 0,0 0 0,0 0 0,-1 0 0,1 0 0,0 0 0,0 0 0,-1 0 0,1 1 0,-1-1 0,1 1 0,-1-1 0,0 1 0,1-1 0,-1 1 0,0 0 0,0 0 0,0 0 0,0-1 0,1 5 0,2 16 0,0 1 0,-1-1 0,1 41 0,-2-10 0,9 260 0,-11-308 0,0-1 0,0 0 0,0 0 0,-1 1 0,0-1 0,0 0 0,0 0 0,0 0 0,-1 0 0,1 0 0,-4 6 0,3-8 0,-1 1 0,1-1 0,0 1 0,-1-1 0,1 0 0,-1 0 0,0 0 0,0 0 0,0-1 0,0 1 0,0-1 0,0 1 0,0-1 0,0 0 0,0-1 0,-4 2 0,-18 2 0,1-1 0,-1-1 0,-36-2 0,-80-11 0,67 4 0,-295-9 0,367 16-97,-1 0-1,0 0 1,0-1-1,1 1 1,-1-1-1,0 0 1,1 0-1,-1 0 1,0 0-1,1 0 1,0-1-1,-1 1 0,-2-3 1,-5-7-6729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8:0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24575,'4'5'0,"2"5"0,4 6 0,0 13 0,-1 11 0,-3 2 0,-2 4 0,-1-2 0,-2 0 0,-1 2 0,0-3 0,-1-4 0,1-5 0,0-3 0,-1-16 0,1-19 0,0-9-8191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1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24575,'1'0'0,"1"1"0,-1 0 0,0 0 0,0-1 0,0 1 0,0 0 0,0 0 0,0 0 0,0 1 0,0-1 0,0 0 0,0 0 0,0 0 0,-1 1 0,1-1 0,0 0 0,0 2 0,2 3 0,6 12 0,0 1 0,-1-1 0,-1 1 0,-1 0 0,-1 1 0,0 0 0,2 30 0,-1 149 0,-2-13 0,13 391 0,-18-405 0,2-145 0,2-1 0,7 33 0,-5-31 0,3 46 0,-8-2 0,1 26 0,4-84-35,3-16 122,8-20-1504,0-8-5409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8:0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24575,'17'-1'0,"1"0"0,23-6 0,7 0 0,139-15 0,195-48 0,-89 4 0,-288 65 0,-1 0 0,1 0 0,0 1 0,-1-1 0,1 1 0,0 0 0,-1 0 0,1 1 0,0 0 0,5 1 0,-8-1 0,0 0 0,0 0 0,-1 0 0,1 1 0,0-1 0,-1 0 0,1 1 0,-1-1 0,0 1 0,1 0 0,-1-1 0,0 1 0,0 0 0,0 0 0,0 0 0,0 0 0,-1 0 0,1 0 0,0 0 0,-1 0 0,0 0 0,1 0 0,-1 0 0,0 0 0,0 4 0,-3 244 0,-2-90 0,5-151 0,1-2 0,-1 1 0,-1 0 0,1 0 0,-1 0 0,-4 13 0,4-19 0,0 0 0,0 0 0,0 1 0,0-1 0,-1 0 0,1 0 0,-1-1 0,1 1 0,-1 0 0,0 0 0,1-1 0,-1 1 0,0-1 0,0 1 0,0-1 0,0 0 0,-1 0 0,1 0 0,0 0 0,0 0 0,-1 0 0,-4 0 0,-33 5 0,-1-2 0,0-2 0,-66-5 0,43 1 0,9 1-119,-41-2-504,-161 16 0,226-9-6203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8:0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 24575,'-2'14'0,"0"0"0,-1 0 0,0 0 0,-1 0 0,-1 0 0,0-1 0,0 0 0,-2 0 0,-10 16 0,9-14 0,0 0 0,0 0 0,2 1 0,0 0 0,1 0 0,-5 26 0,6 6 0,2 0 0,8 87 0,-6-131 0,1 0 0,-1 0 0,1-1 0,-1 1 0,1 0 0,1-1 0,-1 1 0,0-1 0,1 1 0,0-1 0,0 0 0,0 1 0,0-1 0,0 0 0,5 4 0,-4-4 0,1-1 0,0 1 0,0-1 0,0 0 0,0-1 0,0 1 0,0-1 0,1 1 0,-1-1 0,0 0 0,1-1 0,8 1 0,57 2 0,105-9 0,-165 4 0,-1 0 0,0-1 0,0 0 0,0 0 0,0-1 0,-1 0 0,0-1 0,13-8 0,16-8 0,-17 10 0,0 0 0,0-1 0,-2-1 0,0 0 0,28-28 0,-39 34 0,1-1 0,-2 0 0,1 0 0,-1-1 0,0 1 0,-1-1 0,0-1 0,-1 1 0,0-1 0,0 0 0,-1 0 0,0 0 0,-1 0 0,2-14 0,-3 9 0,-1 1 0,0-1 0,-1 1 0,0-1 0,-1 1 0,-1 0 0,0 0 0,-1 0 0,-9-19 0,9 24 0,0 1 0,-1 0 0,-1 0 0,0 0 0,0 1 0,0 0 0,0 0 0,-1 0 0,-1 1 0,1 0 0,-1 1 0,0 0 0,0 0 0,0 0 0,-12-4 0,7 4 0,0 1 0,0 1 0,0 0 0,0 0 0,0 2 0,-17-1 0,-84 6 0,33 0 0,39-6 0,30 1 0,0 0 0,-1 1 0,1 0 0,0 1 0,0 0 0,-23 6 0,19 2-1365,5 3-5461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8:0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24575,'-2'0'0,"0"0"0,0 1 0,0 0 0,0-1 0,0 1 0,0 0 0,1 0 0,-1 0 0,0 0 0,0 0 0,1 1 0,-1-1 0,1 0 0,-1 1 0,1 0 0,-1-1 0,1 1 0,0 0 0,0-1 0,0 1 0,0 0 0,0 0 0,0 0 0,0 0 0,1 0 0,-2 3 0,-1 7 0,0-1 0,1 0 0,-1 16 0,2-16 0,1-1 0,0 1 0,0 0 0,1-1 0,1 1 0,3 11 0,-5-19 0,1-1 0,-1 0 0,1 0 0,0 0 0,-1 0 0,1 1 0,0-1 0,1 0 0,-1 0 0,0-1 0,0 1 0,1 0 0,-1 0 0,1-1 0,0 1 0,-1-1 0,1 1 0,0-1 0,0 0 0,0 0 0,0 1 0,0-1 0,0-1 0,0 1 0,0 0 0,1 0 0,-1-1 0,0 0 0,0 1 0,1-1 0,-1 0 0,0 0 0,0 0 0,1 0 0,1-1 0,-1 0 0,-1 0 0,0 0 0,0 0 0,0 0 0,0 0 0,0-1 0,0 1 0,0-1 0,-1 0 0,1 1 0,0-1 0,-1 0 0,1 0 0,-1 0 0,0 0 0,0 0 0,0 0 0,0 0 0,0-1 0,0 1 0,0 0 0,-1-1 0,1 1 0,-1 0 0,0-1 0,1-2 0,0-7 0,0 0 0,-1 0 0,-1-21 0,-4 10-1365,-1 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8:1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 24575,'-1'6'0,"-1"1"0,1-1 0,-1 1 0,0-1 0,0 0 0,-1 0 0,-3 6 0,-7 17 0,-56 150 0,64-165 0,-1 0 0,2 0 0,0 1 0,0-1 0,1 1 0,1 0 0,1 0 0,0 0 0,1 0 0,0 0 0,5 25 0,-3-30 0,1 0 0,0 0 0,0-1 0,1 1 0,1-1 0,0 0 0,0 0 0,0 0 0,1-1 0,1 0 0,-1 0 0,1-1 0,0 1 0,1-1 0,0-1 0,0 0 0,18 11 0,-9-9 0,0 0 0,1 0 0,0-2 0,0 0 0,1-1 0,0-1 0,37 3 0,9-4 0,67-5 0,-34-1 0,-63 3 0,1-2 0,43-7 0,-65 6 0,-1 0 0,1-1 0,0-1 0,-1 0 0,0-1 0,0 0 0,-1-1 0,19-13 0,-10 4 0,-1-1 0,0-1 0,-2-1 0,0 0 0,-1-1 0,-1-1 0,23-39 0,-34 50 0,1 0 0,-1-1 0,-1 1 0,0-1 0,-1 0 0,0 0 0,0 0 0,-2-1 0,1 1 0,-1-1 0,-1 1 0,0-1 0,0 1 0,-1 0 0,-1-1 0,0 1 0,0 0 0,-1 0 0,-1 0 0,-5-12 0,3 11 0,-1 1 0,0 0 0,-1 0 0,0 1 0,-1 0 0,0 0 0,-1 1 0,0 0 0,0 0 0,0 2 0,-20-12 0,17 12 0,-1 0 0,1 1 0,-1 0 0,-1 1 0,1 1 0,-1 0 0,0 1 0,0 1 0,-28-2 0,14 7 0,0 0 0,-1 3 0,2 0 0,-1 1 0,1 2 0,0 1 0,-33 17 0,23-8-273,-1-3 0,-1-1 0,0-1 0,-45 8 0,54-17-6553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8:1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 24575,'-45'-1'0,"28"-1"0,0 2 0,1 0 0,-1 1 0,1 0 0,-21 5 0,33-4 0,1 0 0,0 0 0,-1 0 0,1 0 0,0 1 0,0-1 0,0 1 0,0 0 0,1 0 0,-1 0 0,1 0 0,0 0 0,0 1 0,0-1 0,0 1 0,1-1 0,-1 1 0,1 0 0,0-1 0,0 1 0,0 0 0,0 0 0,1 0 0,0 5 0,-1-6 0,1 1 0,-1 0 0,1-1 0,0 1 0,0 0 0,1 0 0,-1-1 0,1 1 0,0 0 0,0-1 0,0 1 0,0-1 0,0 1 0,1-1 0,0 0 0,0 0 0,0 1 0,0-1 0,0 0 0,0-1 0,1 1 0,0 0 0,-1-1 0,1 1 0,5 2 0,0-2 0,0 0 0,0-1 0,0 0 0,0 0 0,0-1 0,1 0 0,-1-1 0,0 0 0,1 0 0,15-3 0,-19 3 0,0-1 0,-1 0 0,1 0 0,-1-1 0,1 1 0,-1-1 0,1 0 0,-1 0 0,0-1 0,0 1 0,0-1 0,-1 0 0,1 0 0,0 0 0,-1 0 0,0-1 0,0 1 0,0-1 0,0 0 0,2-6 0,-2 4 15,0-1 0,-1-1 0,1 1 0,-2 0 0,1 0 0,-1-1 0,0-10 0,-1 15-74,0 1-1,0-1 1,0 1-1,0-1 1,-1 0 0,1 1-1,-1-1 1,0 1-1,1-1 1,-1 1 0,0 0-1,-1-1 1,1 1-1,0 0 1,-1 0 0,1-1-1,-1 1 1,0 0-1,1 1 1,-1-1 0,0 0-1,0 0 1,-1 1-1,-1-2 1,-13-4-6767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1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24575,'16'355'0,"-8"-82"0,-5-97 0,9-37 0,1 21 0,-14 155-1365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1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24575,'0'1426'-1365,"0"-1404"-5461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2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53 107 24575,'39'1'0,"-29"1"0,1-2 0,0 1 0,-1-1 0,1-1 0,0 0 0,-1 0 0,1-1 0,-1 0 0,1-1 0,15-7 0,7-5 0,0 0 0,2 2 0,0 2 0,0 1 0,1 1 0,0 3 0,0 0 0,1 3 0,65 1 0,-96 2 0,0 0 0,0 0 0,0 1 0,0 0 0,0 0 0,-1 1 0,1-1 0,9 5 0,-13-4 0,1-1 0,-1 0 0,0 1 0,0 0 0,0 0 0,0 0 0,0 0 0,-1 0 0,1 0 0,0 0 0,-1 0 0,0 0 0,1 1 0,-1-1 0,0 1 0,0-1 0,-1 1 0,1-1 0,0 1 0,0 5 0,1 29 0,0 0 0,-7 61 0,1-53 0,4 62 0,67 387 0,-45-356 0,-16-100 0,7 41 0,-3 1 0,-2 86 0,-7-143 0,-4 36 0,3-55 0,-1-1 0,0 1 0,0-1 0,0 1 0,0-1 0,0 0 0,-1 0 0,0 0 0,1 1 0,-1-2 0,0 1 0,-1 0 0,1 0 0,-3 2 0,-79 62 0,45-37 0,-43 42 0,51-40 0,16-16 0,0-1 0,-24 19 0,32-29 0,-1 0 0,1-1 0,-1 0 0,1 0 0,-1-1 0,0 0 0,-1 0 0,1-1 0,-13 2 0,-22 0 0,0-2 0,0-1 0,-57-8 0,91 5 11,0 0 1,0 0-1,1-1 0,-1-1 0,1 1 0,-1-1 0,1-1 0,0 0 1,1 0-1,-1 0 0,-6-7 0,5 4-261,0 1 0,-1 1 0,0 0 1,0 0-1,-21-8 0,12 9-6576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2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24575,'830'-30'0,"-520"12"0,364 25 0,168 9-139,-593-17-1087,-227 1-5600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56:2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24575,'6'-1'0,"0"0"0,-1 0 0,1-1 0,-1 1 0,1-1 0,6-4 0,10-2 0,50-13 0,130-20 0,81 9 0,-195 23 0,520-25 0,3 35 0,-242 1 0,190-2-1365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82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78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80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91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6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69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99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72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4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14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60908EC-E238-48E6-BB56-26365F0B43A7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76F6FFA-0BF8-4BFE-93EB-459EB3477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28.png"/><Relationship Id="rId42" Type="http://schemas.openxmlformats.org/officeDocument/2006/relationships/customXml" Target="../ink/ink21.xml"/><Relationship Id="rId47" Type="http://schemas.openxmlformats.org/officeDocument/2006/relationships/image" Target="../media/image41.png"/><Relationship Id="rId63" Type="http://schemas.openxmlformats.org/officeDocument/2006/relationships/customXml" Target="../ink/ink32.xml"/><Relationship Id="rId68" Type="http://schemas.openxmlformats.org/officeDocument/2006/relationships/image" Target="../media/image50.png"/><Relationship Id="rId84" Type="http://schemas.openxmlformats.org/officeDocument/2006/relationships/image" Target="../media/image58.png"/><Relationship Id="rId16" Type="http://schemas.openxmlformats.org/officeDocument/2006/relationships/customXml" Target="../ink/ink8.xml"/><Relationship Id="rId11" Type="http://schemas.openxmlformats.org/officeDocument/2006/relationships/image" Target="../media/image23.png"/><Relationship Id="rId32" Type="http://schemas.openxmlformats.org/officeDocument/2006/relationships/customXml" Target="../ink/ink16.xml"/><Relationship Id="rId37" Type="http://schemas.openxmlformats.org/officeDocument/2006/relationships/image" Target="../media/image36.png"/><Relationship Id="rId53" Type="http://schemas.openxmlformats.org/officeDocument/2006/relationships/image" Target="../media/image44.png"/><Relationship Id="rId58" Type="http://schemas.openxmlformats.org/officeDocument/2006/relationships/customXml" Target="../ink/ink29.xml"/><Relationship Id="rId74" Type="http://schemas.openxmlformats.org/officeDocument/2006/relationships/image" Target="../media/image53.png"/><Relationship Id="rId79" Type="http://schemas.openxmlformats.org/officeDocument/2006/relationships/customXml" Target="../ink/ink41.xml"/><Relationship Id="rId5" Type="http://schemas.openxmlformats.org/officeDocument/2006/relationships/image" Target="../media/image20.png"/><Relationship Id="rId19" Type="http://schemas.openxmlformats.org/officeDocument/2006/relationships/image" Target="../media/image27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1.png"/><Relationship Id="rId30" Type="http://schemas.openxmlformats.org/officeDocument/2006/relationships/customXml" Target="../ink/ink15.xml"/><Relationship Id="rId35" Type="http://schemas.openxmlformats.org/officeDocument/2006/relationships/image" Target="../media/image35.png"/><Relationship Id="rId43" Type="http://schemas.openxmlformats.org/officeDocument/2006/relationships/image" Target="../media/image39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3.xml"/><Relationship Id="rId69" Type="http://schemas.openxmlformats.org/officeDocument/2006/relationships/customXml" Target="../ink/ink36.xml"/><Relationship Id="rId77" Type="http://schemas.openxmlformats.org/officeDocument/2006/relationships/customXml" Target="../ink/ink40.xml"/><Relationship Id="rId8" Type="http://schemas.openxmlformats.org/officeDocument/2006/relationships/customXml" Target="../ink/ink4.xml"/><Relationship Id="rId51" Type="http://schemas.openxmlformats.org/officeDocument/2006/relationships/image" Target="../media/image43.png"/><Relationship Id="rId72" Type="http://schemas.openxmlformats.org/officeDocument/2006/relationships/image" Target="../media/image52.png"/><Relationship Id="rId80" Type="http://schemas.openxmlformats.org/officeDocument/2006/relationships/image" Target="../media/image56.png"/><Relationship Id="rId85" Type="http://schemas.openxmlformats.org/officeDocument/2006/relationships/customXml" Target="../ink/ink44.xml"/><Relationship Id="rId3" Type="http://schemas.openxmlformats.org/officeDocument/2006/relationships/image" Target="../media/image19.png"/><Relationship Id="rId12" Type="http://schemas.openxmlformats.org/officeDocument/2006/relationships/customXml" Target="../ink/ink6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7.png"/><Relationship Id="rId67" Type="http://schemas.openxmlformats.org/officeDocument/2006/relationships/customXml" Target="../ink/ink35.xml"/><Relationship Id="rId20" Type="http://schemas.openxmlformats.org/officeDocument/2006/relationships/customXml" Target="../ink/ink10.xml"/><Relationship Id="rId41" Type="http://schemas.openxmlformats.org/officeDocument/2006/relationships/image" Target="../media/image38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image" Target="../media/image51.png"/><Relationship Id="rId75" Type="http://schemas.openxmlformats.org/officeDocument/2006/relationships/customXml" Target="../ink/ink39.xml"/><Relationship Id="rId83" Type="http://schemas.openxmlformats.org/officeDocument/2006/relationships/customXml" Target="../ink/ink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2.png"/><Relationship Id="rId57" Type="http://schemas.openxmlformats.org/officeDocument/2006/relationships/image" Target="../media/image46.png"/><Relationship Id="rId10" Type="http://schemas.openxmlformats.org/officeDocument/2006/relationships/customXml" Target="../ink/ink5.xml"/><Relationship Id="rId31" Type="http://schemas.openxmlformats.org/officeDocument/2006/relationships/image" Target="../media/image33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customXml" Target="../ink/ink34.xml"/><Relationship Id="rId73" Type="http://schemas.openxmlformats.org/officeDocument/2006/relationships/customXml" Target="../ink/ink38.xml"/><Relationship Id="rId78" Type="http://schemas.openxmlformats.org/officeDocument/2006/relationships/image" Target="../media/image55.png"/><Relationship Id="rId81" Type="http://schemas.openxmlformats.org/officeDocument/2006/relationships/customXml" Target="../ink/ink42.xml"/><Relationship Id="rId86" Type="http://schemas.openxmlformats.org/officeDocument/2006/relationships/image" Target="../media/image59.png"/><Relationship Id="rId4" Type="http://schemas.openxmlformats.org/officeDocument/2006/relationships/customXml" Target="../ink/ink2.xml"/><Relationship Id="rId9" Type="http://schemas.openxmlformats.org/officeDocument/2006/relationships/image" Target="../media/image22.png"/><Relationship Id="rId13" Type="http://schemas.openxmlformats.org/officeDocument/2006/relationships/image" Target="../media/image24.png"/><Relationship Id="rId18" Type="http://schemas.openxmlformats.org/officeDocument/2006/relationships/customXml" Target="../ink/ink9.xml"/><Relationship Id="rId39" Type="http://schemas.openxmlformats.org/officeDocument/2006/relationships/image" Target="../media/image37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45.png"/><Relationship Id="rId76" Type="http://schemas.openxmlformats.org/officeDocument/2006/relationships/image" Target="../media/image54.png"/><Relationship Id="rId7" Type="http://schemas.openxmlformats.org/officeDocument/2006/relationships/image" Target="../media/image21.png"/><Relationship Id="rId71" Type="http://schemas.openxmlformats.org/officeDocument/2006/relationships/customXml" Target="../ink/ink37.xml"/><Relationship Id="rId2" Type="http://schemas.openxmlformats.org/officeDocument/2006/relationships/customXml" Target="../ink/ink1.xml"/><Relationship Id="rId29" Type="http://schemas.openxmlformats.org/officeDocument/2006/relationships/image" Target="../media/image32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40.png"/><Relationship Id="rId66" Type="http://schemas.openxmlformats.org/officeDocument/2006/relationships/image" Target="../media/image49.png"/><Relationship Id="rId61" Type="http://schemas.openxmlformats.org/officeDocument/2006/relationships/image" Target="../media/image48.png"/><Relationship Id="rId82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bi/connect-data/refresh-data#semantic-models-in-directquery-mode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bi/connect-data/desktop-report-lifecycle-datasets#using-a-power-bi-service-live-connection-for-report-lifecycle-management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power-platform/products/power-bi/pricing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B6FB7F-FC1B-D766-4C28-F779F096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04" y="542406"/>
            <a:ext cx="7686869" cy="82919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DAX : Data Analysis Expressions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14B79-7550-CA35-E8EB-B55DE2C18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04" y="1842747"/>
            <a:ext cx="8123076" cy="4110184"/>
          </a:xfrm>
        </p:spPr>
        <p:txBody>
          <a:bodyPr>
            <a:normAutofit/>
          </a:bodyPr>
          <a:lstStyle/>
          <a:p>
            <a:r>
              <a:rPr lang="en-IN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is a formula expression language</a:t>
            </a:r>
          </a:p>
          <a:p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DAX formulas include functions, operators, and values</a:t>
            </a:r>
          </a:p>
          <a:p>
            <a:r>
              <a:rPr lang="en-IN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Creates 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new information from data already in your model</a:t>
            </a:r>
          </a:p>
          <a:p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DAX formulas are used to create</a:t>
            </a:r>
          </a:p>
          <a:p>
            <a:pPr lvl="1"/>
            <a:r>
              <a:rPr lang="en-US" sz="2400" dirty="0">
                <a:solidFill>
                  <a:srgbClr val="161616"/>
                </a:solidFill>
                <a:latin typeface="Segoe UI" panose="020B0502040204020203" pitchFamily="34" charset="0"/>
              </a:rPr>
              <a:t>Measures</a:t>
            </a:r>
          </a:p>
          <a:p>
            <a:pPr lvl="1"/>
            <a:r>
              <a:rPr lang="en-US" sz="2400" dirty="0">
                <a:solidFill>
                  <a:srgbClr val="161616"/>
                </a:solidFill>
                <a:latin typeface="Segoe UI" panose="020B0502040204020203" pitchFamily="34" charset="0"/>
              </a:rPr>
              <a:t>Calculated Columns</a:t>
            </a:r>
          </a:p>
          <a:p>
            <a:pPr lvl="1"/>
            <a:r>
              <a:rPr lang="en-US" sz="2400" dirty="0">
                <a:solidFill>
                  <a:srgbClr val="161616"/>
                </a:solidFill>
                <a:latin typeface="Segoe UI" panose="020B0502040204020203" pitchFamily="34" charset="0"/>
              </a:rPr>
              <a:t>Calculated Tables</a:t>
            </a:r>
          </a:p>
          <a:p>
            <a:r>
              <a:rPr lang="en-US" sz="2400" dirty="0">
                <a:solidFill>
                  <a:srgbClr val="161616"/>
                </a:solidFill>
                <a:latin typeface="Segoe UI" panose="020B0502040204020203" pitchFamily="34" charset="0"/>
              </a:rPr>
              <a:t>All the computations are generated at Data Model</a:t>
            </a:r>
          </a:p>
          <a:p>
            <a:endParaRPr lang="en-US" sz="24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4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274320" lvl="1" indent="0">
              <a:buNone/>
            </a:pPr>
            <a:endParaRPr lang="en-IN" sz="2400" dirty="0"/>
          </a:p>
        </p:txBody>
      </p:sp>
      <p:sp>
        <p:nvSpPr>
          <p:cNvPr id="6" name="AutoShape 2" descr="Use DAX in Power BI Desktop - Training | Microsoft Learn">
            <a:extLst>
              <a:ext uri="{FF2B5EF4-FFF2-40B4-BE49-F238E27FC236}">
                <a16:creationId xmlns:a16="http://schemas.microsoft.com/office/drawing/2014/main" id="{A44EE1E0-E436-ECCD-5B6B-CF4E1C769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509935" cy="250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B718C-CA37-66FC-E9CC-4B22A979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67" y="747679"/>
            <a:ext cx="18478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7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626 1.01621 L 0.55626 0.766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974 1.08287 L 0.44974 0.832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664 1.14189 L 0.50664 0.891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206 1.20093 L 0.49206 0.950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206 1.20093 L 0.49206 0.95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28A90-65A2-CCE8-FFBB-97BD8AF69529}"/>
              </a:ext>
            </a:extLst>
          </p:cNvPr>
          <p:cNvSpPr/>
          <p:nvPr/>
        </p:nvSpPr>
        <p:spPr>
          <a:xfrm>
            <a:off x="877078" y="3091545"/>
            <a:ext cx="1726163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C1DCB5-80A8-347D-E505-34645568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4" y="1129005"/>
            <a:ext cx="5379087" cy="508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F67166-655B-6A64-8339-AF5345480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253" y="1129005"/>
            <a:ext cx="5626359" cy="508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516AA-8D16-1890-7256-0E6A1EC55013}"/>
              </a:ext>
            </a:extLst>
          </p:cNvPr>
          <p:cNvSpPr txBox="1"/>
          <p:nvPr/>
        </p:nvSpPr>
        <p:spPr>
          <a:xfrm>
            <a:off x="2720642" y="569167"/>
            <a:ext cx="905069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Step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98EBA-0B6A-4B63-F50C-353318EBE6BD}"/>
              </a:ext>
            </a:extLst>
          </p:cNvPr>
          <p:cNvSpPr txBox="1"/>
          <p:nvPr/>
        </p:nvSpPr>
        <p:spPr>
          <a:xfrm>
            <a:off x="8350897" y="569167"/>
            <a:ext cx="905069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331053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28A90-65A2-CCE8-FFBB-97BD8AF69529}"/>
              </a:ext>
            </a:extLst>
          </p:cNvPr>
          <p:cNvSpPr/>
          <p:nvPr/>
        </p:nvSpPr>
        <p:spPr>
          <a:xfrm>
            <a:off x="877078" y="3091545"/>
            <a:ext cx="1726163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A67942-22D6-8E61-C596-6D19F1C5B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0" y="1098231"/>
            <a:ext cx="5633369" cy="522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6CD9071-E2FA-E9AC-C875-75AC2D72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91" y="1098231"/>
            <a:ext cx="5324669" cy="525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29BB3E-EEAB-7777-1472-2EC579EBC383}"/>
              </a:ext>
            </a:extLst>
          </p:cNvPr>
          <p:cNvSpPr/>
          <p:nvPr/>
        </p:nvSpPr>
        <p:spPr>
          <a:xfrm>
            <a:off x="877077" y="2690328"/>
            <a:ext cx="1726163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7A7FD-88B5-79BD-3149-8DF147F18E1D}"/>
              </a:ext>
            </a:extLst>
          </p:cNvPr>
          <p:cNvSpPr txBox="1"/>
          <p:nvPr/>
        </p:nvSpPr>
        <p:spPr>
          <a:xfrm>
            <a:off x="2720642" y="569167"/>
            <a:ext cx="905069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Step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A134F-C30E-3AE6-A919-B6F108910AB7}"/>
              </a:ext>
            </a:extLst>
          </p:cNvPr>
          <p:cNvSpPr txBox="1"/>
          <p:nvPr/>
        </p:nvSpPr>
        <p:spPr>
          <a:xfrm>
            <a:off x="8566290" y="569167"/>
            <a:ext cx="905069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348344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28A90-65A2-CCE8-FFBB-97BD8AF69529}"/>
              </a:ext>
            </a:extLst>
          </p:cNvPr>
          <p:cNvSpPr/>
          <p:nvPr/>
        </p:nvSpPr>
        <p:spPr>
          <a:xfrm>
            <a:off x="877078" y="3091545"/>
            <a:ext cx="1726163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3CC3BF-9A0F-39E4-09C0-6768FCAC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1" y="1099580"/>
            <a:ext cx="5683109" cy="525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D919A1-7921-CF2D-7EDF-728A4A42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54" y="1090914"/>
            <a:ext cx="5172538" cy="526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F3236F-F8A3-E294-19A9-2BDE3914CDF1}"/>
              </a:ext>
            </a:extLst>
          </p:cNvPr>
          <p:cNvSpPr/>
          <p:nvPr/>
        </p:nvSpPr>
        <p:spPr>
          <a:xfrm>
            <a:off x="734008" y="2615683"/>
            <a:ext cx="1726163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10A1A-1C5E-97F2-C722-3744A388C2DB}"/>
              </a:ext>
            </a:extLst>
          </p:cNvPr>
          <p:cNvSpPr txBox="1"/>
          <p:nvPr/>
        </p:nvSpPr>
        <p:spPr>
          <a:xfrm>
            <a:off x="2720642" y="569167"/>
            <a:ext cx="905069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Step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723B9-10E7-1561-A150-EC653BE817A4}"/>
              </a:ext>
            </a:extLst>
          </p:cNvPr>
          <p:cNvSpPr txBox="1"/>
          <p:nvPr/>
        </p:nvSpPr>
        <p:spPr>
          <a:xfrm>
            <a:off x="8419188" y="569167"/>
            <a:ext cx="905069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Step 6</a:t>
            </a:r>
          </a:p>
        </p:txBody>
      </p:sp>
    </p:spTree>
    <p:extLst>
      <p:ext uri="{BB962C8B-B14F-4D97-AF65-F5344CB8AC3E}">
        <p14:creationId xmlns:p14="http://schemas.microsoft.com/office/powerpoint/2010/main" val="2916821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8B09EA-44B3-8D06-550B-D8F632511373}"/>
              </a:ext>
            </a:extLst>
          </p:cNvPr>
          <p:cNvSpPr txBox="1"/>
          <p:nvPr/>
        </p:nvSpPr>
        <p:spPr>
          <a:xfrm>
            <a:off x="1443912" y="2036696"/>
            <a:ext cx="6097554" cy="278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Number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Date/Time</a:t>
            </a:r>
            <a:r>
              <a:rPr lang="en-IN" dirty="0">
                <a:solidFill>
                  <a:srgbClr val="0070C0"/>
                </a:solidFill>
                <a:latin typeface="Arial Black" panose="020B0A04020102020204" pitchFamily="34" charset="0"/>
              </a:rPr>
              <a:t>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Text type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True/false type</a:t>
            </a:r>
            <a:endParaRPr lang="en-IN" dirty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Binary type</a:t>
            </a:r>
            <a:endParaRPr lang="en-IN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6962B0-1669-EAFE-89AE-9AE1AF67D381}"/>
              </a:ext>
            </a:extLst>
          </p:cNvPr>
          <p:cNvSpPr txBox="1"/>
          <p:nvPr/>
        </p:nvSpPr>
        <p:spPr>
          <a:xfrm>
            <a:off x="1511558" y="910507"/>
            <a:ext cx="3433666" cy="83330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b="0" i="0" u="none" strike="noStrike">
                <a:solidFill>
                  <a:srgbClr val="0070C0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pPr marL="0" indent="0">
              <a:buNone/>
            </a:pPr>
            <a:r>
              <a:rPr lang="en-IN" sz="2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52203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FDA-2664-84D1-9FE2-D07867C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31" y="301892"/>
            <a:ext cx="10300063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How to </a:t>
            </a:r>
            <a:r>
              <a:rPr lang="en-IN" b="1" dirty="0">
                <a:solidFill>
                  <a:srgbClr val="0070C0"/>
                </a:solidFill>
              </a:rPr>
              <a:t>extract data </a:t>
            </a:r>
            <a:r>
              <a:rPr lang="en-IN" dirty="0">
                <a:solidFill>
                  <a:srgbClr val="0070C0"/>
                </a:solidFill>
              </a:rPr>
              <a:t>in Power BI?</a:t>
            </a:r>
          </a:p>
        </p:txBody>
      </p:sp>
    </p:spTree>
    <p:extLst>
      <p:ext uri="{BB962C8B-B14F-4D97-AF65-F5344CB8AC3E}">
        <p14:creationId xmlns:p14="http://schemas.microsoft.com/office/powerpoint/2010/main" val="139669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FDA-2664-84D1-9FE2-D07867C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31" y="301892"/>
            <a:ext cx="10300063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How to </a:t>
            </a:r>
            <a:r>
              <a:rPr lang="en-IN" b="1" dirty="0">
                <a:solidFill>
                  <a:srgbClr val="0070C0"/>
                </a:solidFill>
              </a:rPr>
              <a:t>extract data </a:t>
            </a:r>
            <a:r>
              <a:rPr lang="en-IN" dirty="0">
                <a:solidFill>
                  <a:srgbClr val="0070C0"/>
                </a:solidFill>
              </a:rPr>
              <a:t>in Power BI?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D3F15-91EC-6E14-4441-4D5F5C83895C}"/>
              </a:ext>
            </a:extLst>
          </p:cNvPr>
          <p:cNvSpPr txBox="1"/>
          <p:nvPr/>
        </p:nvSpPr>
        <p:spPr>
          <a:xfrm>
            <a:off x="813822" y="2890034"/>
            <a:ext cx="1930669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  <p:pic>
        <p:nvPicPr>
          <p:cNvPr id="5" name="Picture 4" descr="Power BI desktop | element61">
            <a:extLst>
              <a:ext uri="{FF2B5EF4-FFF2-40B4-BE49-F238E27FC236}">
                <a16:creationId xmlns:a16="http://schemas.microsoft.com/office/drawing/2014/main" id="{458C6FCD-2786-E110-FF23-64E2CF46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42" y="18630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4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FDA-2664-84D1-9FE2-D07867C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31" y="301892"/>
            <a:ext cx="10300063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How to </a:t>
            </a:r>
            <a:r>
              <a:rPr lang="en-IN" b="1" dirty="0">
                <a:solidFill>
                  <a:srgbClr val="0070C0"/>
                </a:solidFill>
              </a:rPr>
              <a:t>extract data </a:t>
            </a:r>
            <a:r>
              <a:rPr lang="en-IN" dirty="0">
                <a:solidFill>
                  <a:srgbClr val="0070C0"/>
                </a:solidFill>
              </a:rPr>
              <a:t>in Power BI?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D3F15-91EC-6E14-4441-4D5F5C83895C}"/>
              </a:ext>
            </a:extLst>
          </p:cNvPr>
          <p:cNvSpPr txBox="1"/>
          <p:nvPr/>
        </p:nvSpPr>
        <p:spPr>
          <a:xfrm>
            <a:off x="813822" y="2890034"/>
            <a:ext cx="1930669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  <p:pic>
        <p:nvPicPr>
          <p:cNvPr id="5" name="Picture 4" descr="Power BI desktop | element61">
            <a:extLst>
              <a:ext uri="{FF2B5EF4-FFF2-40B4-BE49-F238E27FC236}">
                <a16:creationId xmlns:a16="http://schemas.microsoft.com/office/drawing/2014/main" id="{458C6FCD-2786-E110-FF23-64E2CF46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42" y="18630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945C8-63C0-B015-5EE3-252D4B258DF7}"/>
              </a:ext>
            </a:extLst>
          </p:cNvPr>
          <p:cNvSpPr txBox="1"/>
          <p:nvPr/>
        </p:nvSpPr>
        <p:spPr>
          <a:xfrm>
            <a:off x="4561113" y="3841553"/>
            <a:ext cx="243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Connectors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44D2F0-22C9-1488-BFAC-8FCDAE622713}"/>
              </a:ext>
            </a:extLst>
          </p:cNvPr>
          <p:cNvGrpSpPr/>
          <p:nvPr/>
        </p:nvGrpSpPr>
        <p:grpSpPr>
          <a:xfrm>
            <a:off x="2892490" y="2541624"/>
            <a:ext cx="5805877" cy="1171089"/>
            <a:chOff x="2892490" y="2541624"/>
            <a:chExt cx="5805877" cy="1171089"/>
          </a:xfrm>
        </p:grpSpPr>
        <p:pic>
          <p:nvPicPr>
            <p:cNvPr id="8" name="Picture 8" descr="Adapter, connect, connection, plug, plug-in, plugin icon - Download on  Iconfinder">
              <a:extLst>
                <a:ext uri="{FF2B5EF4-FFF2-40B4-BE49-F238E27FC236}">
                  <a16:creationId xmlns:a16="http://schemas.microsoft.com/office/drawing/2014/main" id="{E750E364-1D14-1634-44B9-1E27DCC7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55030">
              <a:off x="5193214" y="2541624"/>
              <a:ext cx="1171089" cy="1171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9C6439-2E40-6474-A7F6-460BBA2D415E}"/>
                </a:ext>
              </a:extLst>
            </p:cNvPr>
            <p:cNvCxnSpPr>
              <a:cxnSpLocks/>
            </p:cNvCxnSpPr>
            <p:nvPr/>
          </p:nvCxnSpPr>
          <p:spPr>
            <a:xfrm>
              <a:off x="2892490" y="3136001"/>
              <a:ext cx="212357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9A85D18-8034-0E3F-7B24-F94760D2356A}"/>
                </a:ext>
              </a:extLst>
            </p:cNvPr>
            <p:cNvCxnSpPr>
              <a:cxnSpLocks/>
            </p:cNvCxnSpPr>
            <p:nvPr/>
          </p:nvCxnSpPr>
          <p:spPr>
            <a:xfrm>
              <a:off x="6541456" y="3120867"/>
              <a:ext cx="215691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63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2FDA-2664-84D1-9FE2-D07867C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31" y="301892"/>
            <a:ext cx="10300063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How to </a:t>
            </a:r>
            <a:r>
              <a:rPr lang="en-IN" b="1" dirty="0">
                <a:solidFill>
                  <a:srgbClr val="0070C0"/>
                </a:solidFill>
              </a:rPr>
              <a:t>extract data </a:t>
            </a:r>
            <a:r>
              <a:rPr lang="en-IN" dirty="0">
                <a:solidFill>
                  <a:srgbClr val="0070C0"/>
                </a:solidFill>
              </a:rPr>
              <a:t>in Power BI?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D3F15-91EC-6E14-4441-4D5F5C83895C}"/>
              </a:ext>
            </a:extLst>
          </p:cNvPr>
          <p:cNvSpPr txBox="1"/>
          <p:nvPr/>
        </p:nvSpPr>
        <p:spPr>
          <a:xfrm>
            <a:off x="813822" y="2890034"/>
            <a:ext cx="1930669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  <p:pic>
        <p:nvPicPr>
          <p:cNvPr id="5" name="Picture 4" descr="Power BI desktop | element61">
            <a:extLst>
              <a:ext uri="{FF2B5EF4-FFF2-40B4-BE49-F238E27FC236}">
                <a16:creationId xmlns:a16="http://schemas.microsoft.com/office/drawing/2014/main" id="{458C6FCD-2786-E110-FF23-64E2CF46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42" y="18630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3945C8-63C0-B015-5EE3-252D4B258DF7}"/>
              </a:ext>
            </a:extLst>
          </p:cNvPr>
          <p:cNvSpPr txBox="1"/>
          <p:nvPr/>
        </p:nvSpPr>
        <p:spPr>
          <a:xfrm>
            <a:off x="4561113" y="3841553"/>
            <a:ext cx="243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Connectors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44D2F0-22C9-1488-BFAC-8FCDAE622713}"/>
              </a:ext>
            </a:extLst>
          </p:cNvPr>
          <p:cNvGrpSpPr/>
          <p:nvPr/>
        </p:nvGrpSpPr>
        <p:grpSpPr>
          <a:xfrm>
            <a:off x="2892490" y="2541624"/>
            <a:ext cx="5805877" cy="1171089"/>
            <a:chOff x="2892490" y="2541624"/>
            <a:chExt cx="5805877" cy="1171089"/>
          </a:xfrm>
        </p:grpSpPr>
        <p:pic>
          <p:nvPicPr>
            <p:cNvPr id="8" name="Picture 8" descr="Adapter, connect, connection, plug, plug-in, plugin icon - Download on  Iconfinder">
              <a:extLst>
                <a:ext uri="{FF2B5EF4-FFF2-40B4-BE49-F238E27FC236}">
                  <a16:creationId xmlns:a16="http://schemas.microsoft.com/office/drawing/2014/main" id="{E750E364-1D14-1634-44B9-1E27DCC7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55030">
              <a:off x="5193214" y="2541624"/>
              <a:ext cx="1171089" cy="1171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9C6439-2E40-6474-A7F6-460BBA2D415E}"/>
                </a:ext>
              </a:extLst>
            </p:cNvPr>
            <p:cNvCxnSpPr>
              <a:cxnSpLocks/>
            </p:cNvCxnSpPr>
            <p:nvPr/>
          </p:nvCxnSpPr>
          <p:spPr>
            <a:xfrm>
              <a:off x="2892490" y="3136001"/>
              <a:ext cx="212357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9A85D18-8034-0E3F-7B24-F94760D2356A}"/>
                </a:ext>
              </a:extLst>
            </p:cNvPr>
            <p:cNvCxnSpPr>
              <a:cxnSpLocks/>
            </p:cNvCxnSpPr>
            <p:nvPr/>
          </p:nvCxnSpPr>
          <p:spPr>
            <a:xfrm>
              <a:off x="6541456" y="3120867"/>
              <a:ext cx="215691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AF621D4-5BD8-A2C3-DB51-7833A1E96CB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561113" y="4364773"/>
            <a:ext cx="1217645" cy="54312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4F024B-2632-EED4-DD42-E06D2F9F436E}"/>
              </a:ext>
            </a:extLst>
          </p:cNvPr>
          <p:cNvSpPr txBox="1"/>
          <p:nvPr/>
        </p:nvSpPr>
        <p:spPr>
          <a:xfrm>
            <a:off x="1511559" y="4441371"/>
            <a:ext cx="3049554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oftware components that establish the connection between Power BI and the specific data source.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2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Importance of Excel in Business">
            <a:extLst>
              <a:ext uri="{FF2B5EF4-FFF2-40B4-BE49-F238E27FC236}">
                <a16:creationId xmlns:a16="http://schemas.microsoft.com/office/drawing/2014/main" id="{200B609E-9D25-DD62-6B58-763CDFBC7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4131" r="3394" b="3409"/>
          <a:stretch/>
        </p:blipFill>
        <p:spPr bwMode="auto">
          <a:xfrm>
            <a:off x="879489" y="2369976"/>
            <a:ext cx="2435290" cy="158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wer BI desktop | element61">
            <a:extLst>
              <a:ext uri="{FF2B5EF4-FFF2-40B4-BE49-F238E27FC236}">
                <a16:creationId xmlns:a16="http://schemas.microsoft.com/office/drawing/2014/main" id="{84625E26-6287-95DC-F0A7-D4121F7C2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67" y="17857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6331E6-5811-7F08-6A5F-ED6A3F8FF59A}"/>
              </a:ext>
            </a:extLst>
          </p:cNvPr>
          <p:cNvGrpSpPr/>
          <p:nvPr/>
        </p:nvGrpSpPr>
        <p:grpSpPr>
          <a:xfrm>
            <a:off x="2892490" y="2541624"/>
            <a:ext cx="5805877" cy="1171089"/>
            <a:chOff x="2892490" y="2541624"/>
            <a:chExt cx="5805877" cy="1171089"/>
          </a:xfrm>
        </p:grpSpPr>
        <p:pic>
          <p:nvPicPr>
            <p:cNvPr id="1032" name="Picture 8" descr="Adapter, connect, connection, plug, plug-in, plugin icon - Download on  Iconfinder">
              <a:extLst>
                <a:ext uri="{FF2B5EF4-FFF2-40B4-BE49-F238E27FC236}">
                  <a16:creationId xmlns:a16="http://schemas.microsoft.com/office/drawing/2014/main" id="{6822767C-625A-756F-2693-1CE0E7A49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55030">
              <a:off x="5193214" y="2541624"/>
              <a:ext cx="1171089" cy="1171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6EBE1B4-E010-9B61-041D-6AB5375BA0D6}"/>
                </a:ext>
              </a:extLst>
            </p:cNvPr>
            <p:cNvCxnSpPr>
              <a:cxnSpLocks/>
            </p:cNvCxnSpPr>
            <p:nvPr/>
          </p:nvCxnSpPr>
          <p:spPr>
            <a:xfrm>
              <a:off x="2892490" y="3136001"/>
              <a:ext cx="212357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E7E70D-5C86-3FAE-5D9C-3083100B52A7}"/>
                </a:ext>
              </a:extLst>
            </p:cNvPr>
            <p:cNvCxnSpPr>
              <a:cxnSpLocks/>
              <a:endCxn id="1028" idx="1"/>
            </p:cNvCxnSpPr>
            <p:nvPr/>
          </p:nvCxnSpPr>
          <p:spPr>
            <a:xfrm>
              <a:off x="6541456" y="3120867"/>
              <a:ext cx="2156911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FC13DC-6033-2910-EBFA-A914D27C7BEF}"/>
              </a:ext>
            </a:extLst>
          </p:cNvPr>
          <p:cNvSpPr txBox="1"/>
          <p:nvPr/>
        </p:nvSpPr>
        <p:spPr>
          <a:xfrm>
            <a:off x="4561113" y="3595519"/>
            <a:ext cx="2435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Excel workbook</a:t>
            </a:r>
          </a:p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Connector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F14797-C63A-902E-817D-BD8502F8FD75}"/>
              </a:ext>
            </a:extLst>
          </p:cNvPr>
          <p:cNvSpPr txBox="1"/>
          <p:nvPr/>
        </p:nvSpPr>
        <p:spPr>
          <a:xfrm>
            <a:off x="983699" y="3857129"/>
            <a:ext cx="243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2119088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ower BI desktop | element61">
            <a:extLst>
              <a:ext uri="{FF2B5EF4-FFF2-40B4-BE49-F238E27FC236}">
                <a16:creationId xmlns:a16="http://schemas.microsoft.com/office/drawing/2014/main" id="{84625E26-6287-95DC-F0A7-D4121F7C2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67" y="17857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apter, connect, connection, plug, plug-in, plugin icon - Download on  Iconfinder">
            <a:extLst>
              <a:ext uri="{FF2B5EF4-FFF2-40B4-BE49-F238E27FC236}">
                <a16:creationId xmlns:a16="http://schemas.microsoft.com/office/drawing/2014/main" id="{6822767C-625A-756F-2693-1CE0E7A4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5030">
            <a:off x="5193214" y="2541624"/>
            <a:ext cx="1171089" cy="117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EBE1B4-E010-9B61-041D-6AB5375BA0D6}"/>
              </a:ext>
            </a:extLst>
          </p:cNvPr>
          <p:cNvCxnSpPr>
            <a:cxnSpLocks/>
          </p:cNvCxnSpPr>
          <p:nvPr/>
        </p:nvCxnSpPr>
        <p:spPr>
          <a:xfrm>
            <a:off x="2892490" y="3136001"/>
            <a:ext cx="212357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E7E70D-5C86-3FAE-5D9C-3083100B52A7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6541456" y="3120867"/>
            <a:ext cx="215691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FC13DC-6033-2910-EBFA-A914D27C7BEF}"/>
              </a:ext>
            </a:extLst>
          </p:cNvPr>
          <p:cNvSpPr txBox="1"/>
          <p:nvPr/>
        </p:nvSpPr>
        <p:spPr>
          <a:xfrm>
            <a:off x="4561113" y="3595519"/>
            <a:ext cx="2435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Database</a:t>
            </a:r>
          </a:p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Connector</a:t>
            </a:r>
          </a:p>
        </p:txBody>
      </p:sp>
      <p:pic>
        <p:nvPicPr>
          <p:cNvPr id="2050" name="Picture 2" descr="Database - Free technology icons">
            <a:extLst>
              <a:ext uri="{FF2B5EF4-FFF2-40B4-BE49-F238E27FC236}">
                <a16:creationId xmlns:a16="http://schemas.microsoft.com/office/drawing/2014/main" id="{DDACD9D2-318C-7BED-A9F1-8C71556C5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757" y="1947955"/>
            <a:ext cx="1909174" cy="19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BAF528-4028-DDFA-3AA7-447F19FF284D}"/>
              </a:ext>
            </a:extLst>
          </p:cNvPr>
          <p:cNvSpPr txBox="1"/>
          <p:nvPr/>
        </p:nvSpPr>
        <p:spPr>
          <a:xfrm>
            <a:off x="983699" y="3857129"/>
            <a:ext cx="243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185037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B6FB7F-FC1B-D766-4C28-F779F096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04" y="542406"/>
            <a:ext cx="7686869" cy="82919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DAX : Data Analysis Expressions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14B79-7550-CA35-E8EB-B55DE2C18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03" y="1576552"/>
            <a:ext cx="9584979" cy="4739042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2400" dirty="0">
                <a:solidFill>
                  <a:srgbClr val="161616"/>
                </a:solidFill>
                <a:latin typeface="Segoe UI" panose="020B0502040204020203" pitchFamily="34" charset="0"/>
              </a:rPr>
              <a:t>M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easures</a:t>
            </a:r>
          </a:p>
          <a:p>
            <a:pPr marL="274320" lvl="1" indent="0">
              <a:buNone/>
            </a:pPr>
            <a:r>
              <a:rPr lang="en-IN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dynamic calculation formulas resulting in a single value</a:t>
            </a:r>
          </a:p>
          <a:p>
            <a:pPr marL="274320" lvl="1" indent="0">
              <a:buNone/>
            </a:pPr>
            <a:r>
              <a:rPr lang="en-IN" dirty="0">
                <a:solidFill>
                  <a:srgbClr val="161616"/>
                </a:solidFill>
                <a:latin typeface="Segoe UI" panose="020B0502040204020203" pitchFamily="34" charset="0"/>
              </a:rPr>
              <a:t>Performed at the time of data analysis</a:t>
            </a:r>
            <a:endParaRPr lang="en-IN" sz="20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274320" lvl="1" indent="0">
              <a:buNone/>
            </a:pPr>
            <a:r>
              <a:rPr lang="en-IN" dirty="0">
                <a:solidFill>
                  <a:srgbClr val="161616"/>
                </a:solidFill>
                <a:latin typeface="Segoe UI" panose="020B0502040204020203" pitchFamily="34" charset="0"/>
              </a:rPr>
              <a:t>Respond to user interactions, such as filtering, drilling down, or slicing data</a:t>
            </a:r>
            <a:endParaRPr lang="en-US" sz="24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274320" lvl="1" indent="0">
              <a:buNone/>
            </a:pPr>
            <a:endParaRPr lang="en-US" sz="24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lvl="1"/>
            <a:r>
              <a:rPr lang="en-US" sz="24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alculated Columns</a:t>
            </a:r>
          </a:p>
          <a:p>
            <a:pPr marL="274320" lvl="1" indent="0">
              <a:buNone/>
            </a:pP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 column that you add to an existing table</a:t>
            </a:r>
            <a:endParaRPr lang="en-US" sz="24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274320" lvl="1" indent="0">
              <a:buNone/>
            </a:pP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 DAX formula defines the column's values based on existing columns in the dataset</a:t>
            </a:r>
          </a:p>
          <a:p>
            <a:pPr marL="274320" lvl="1" indent="0">
              <a:buNone/>
            </a:pP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Computed during data refresh</a:t>
            </a:r>
          </a:p>
          <a:p>
            <a:pPr marL="274320" lvl="1" indent="0">
              <a:buNone/>
            </a:pP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Static and cannot be changed based on user interactions</a:t>
            </a:r>
          </a:p>
          <a:p>
            <a:pPr marL="274320" lvl="1" indent="0">
              <a:buNone/>
            </a:pPr>
            <a:endParaRPr lang="en-US" sz="24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lvl="1"/>
            <a:r>
              <a:rPr lang="en-US" sz="24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alculated Tables</a:t>
            </a:r>
          </a:p>
          <a:p>
            <a:pPr marL="274320" lvl="1" indent="0">
              <a:buNone/>
            </a:pPr>
            <a:r>
              <a:rPr lang="en-US" sz="2400" dirty="0">
                <a:solidFill>
                  <a:srgbClr val="161616"/>
                </a:solidFill>
                <a:latin typeface="Segoe UI" panose="020B0502040204020203" pitchFamily="34" charset="0"/>
              </a:rPr>
              <a:t>Table computed using DAX formulas</a:t>
            </a:r>
          </a:p>
          <a:p>
            <a:pPr marL="274320" lvl="1" indent="0">
              <a:buNone/>
            </a:pPr>
            <a:r>
              <a:rPr lang="en-US" sz="2400" dirty="0">
                <a:solidFill>
                  <a:srgbClr val="161616"/>
                </a:solidFill>
                <a:latin typeface="Segoe UI" panose="020B0502040204020203" pitchFamily="34" charset="0"/>
              </a:rPr>
              <a:t>Not present in original data source data source but are created based on existing data and calculations</a:t>
            </a:r>
            <a:endParaRPr lang="en-IN" sz="2400" dirty="0"/>
          </a:p>
        </p:txBody>
      </p:sp>
      <p:sp>
        <p:nvSpPr>
          <p:cNvPr id="6" name="AutoShape 2" descr="Use DAX in Power BI Desktop - Training | Microsoft Learn">
            <a:extLst>
              <a:ext uri="{FF2B5EF4-FFF2-40B4-BE49-F238E27FC236}">
                <a16:creationId xmlns:a16="http://schemas.microsoft.com/office/drawing/2014/main" id="{A44EE1E0-E436-ECCD-5B6B-CF4E1C769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509935" cy="250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B718C-CA37-66FC-E9CC-4B22A979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67" y="747679"/>
            <a:ext cx="18478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ower BI desktop | element61">
            <a:extLst>
              <a:ext uri="{FF2B5EF4-FFF2-40B4-BE49-F238E27FC236}">
                <a16:creationId xmlns:a16="http://schemas.microsoft.com/office/drawing/2014/main" id="{84625E26-6287-95DC-F0A7-D4121F7C2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367" y="1785747"/>
            <a:ext cx="2384652" cy="26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apter, connect, connection, plug, plug-in, plugin icon - Download on  Iconfinder">
            <a:extLst>
              <a:ext uri="{FF2B5EF4-FFF2-40B4-BE49-F238E27FC236}">
                <a16:creationId xmlns:a16="http://schemas.microsoft.com/office/drawing/2014/main" id="{6822767C-625A-756F-2693-1CE0E7A4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5030">
            <a:off x="5193214" y="2541624"/>
            <a:ext cx="1171089" cy="117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EBE1B4-E010-9B61-041D-6AB5375BA0D6}"/>
              </a:ext>
            </a:extLst>
          </p:cNvPr>
          <p:cNvCxnSpPr>
            <a:cxnSpLocks/>
          </p:cNvCxnSpPr>
          <p:nvPr/>
        </p:nvCxnSpPr>
        <p:spPr>
          <a:xfrm>
            <a:off x="2892490" y="3136001"/>
            <a:ext cx="212357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E7E70D-5C86-3FAE-5D9C-3083100B52A7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6541456" y="3120867"/>
            <a:ext cx="215691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FC13DC-6033-2910-EBFA-A914D27C7BEF}"/>
              </a:ext>
            </a:extLst>
          </p:cNvPr>
          <p:cNvSpPr txBox="1"/>
          <p:nvPr/>
        </p:nvSpPr>
        <p:spPr>
          <a:xfrm>
            <a:off x="4561113" y="3595519"/>
            <a:ext cx="2435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  <a:latin typeface="Arial Black" panose="020B0A04020102020204" pitchFamily="34" charset="0"/>
              </a:rPr>
              <a:t>Text/CSV Connector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AF528-4028-DDFA-3AA7-447F19FF284D}"/>
              </a:ext>
            </a:extLst>
          </p:cNvPr>
          <p:cNvSpPr txBox="1"/>
          <p:nvPr/>
        </p:nvSpPr>
        <p:spPr>
          <a:xfrm>
            <a:off x="983699" y="3857129"/>
            <a:ext cx="243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source</a:t>
            </a:r>
          </a:p>
        </p:txBody>
      </p:sp>
      <p:pic>
        <p:nvPicPr>
          <p:cNvPr id="3074" name="Picture 2" descr="File TXT Icon | Line Iconpack | IconsMind">
            <a:extLst>
              <a:ext uri="{FF2B5EF4-FFF2-40B4-BE49-F238E27FC236}">
                <a16:creationId xmlns:a16="http://schemas.microsoft.com/office/drawing/2014/main" id="{37B1572F-0E4A-6113-A5FC-37166D6E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90" y="1978821"/>
            <a:ext cx="1878308" cy="18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22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5982-1E11-4592-1C0E-35733FD40498}"/>
              </a:ext>
            </a:extLst>
          </p:cNvPr>
          <p:cNvSpPr txBox="1">
            <a:spLocks/>
          </p:cNvSpPr>
          <p:nvPr/>
        </p:nvSpPr>
        <p:spPr>
          <a:xfrm>
            <a:off x="1636589" y="2626567"/>
            <a:ext cx="8918821" cy="7884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Connectivity Modes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57390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E2D0C5-E0BE-F5B9-6422-DA8AA67E2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895297"/>
              </p:ext>
            </p:extLst>
          </p:nvPr>
        </p:nvGraphicFramePr>
        <p:xfrm>
          <a:off x="550506" y="573697"/>
          <a:ext cx="11094099" cy="5710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044">
                  <a:extLst>
                    <a:ext uri="{9D8B030D-6E8A-4147-A177-3AD203B41FA5}">
                      <a16:colId xmlns:a16="http://schemas.microsoft.com/office/drawing/2014/main" val="3241998644"/>
                    </a:ext>
                  </a:extLst>
                </a:gridCol>
                <a:gridCol w="2666654">
                  <a:extLst>
                    <a:ext uri="{9D8B030D-6E8A-4147-A177-3AD203B41FA5}">
                      <a16:colId xmlns:a16="http://schemas.microsoft.com/office/drawing/2014/main" val="4172642015"/>
                    </a:ext>
                  </a:extLst>
                </a:gridCol>
                <a:gridCol w="2768716">
                  <a:extLst>
                    <a:ext uri="{9D8B030D-6E8A-4147-A177-3AD203B41FA5}">
                      <a16:colId xmlns:a16="http://schemas.microsoft.com/office/drawing/2014/main" val="3551871478"/>
                    </a:ext>
                  </a:extLst>
                </a:gridCol>
                <a:gridCol w="2717685">
                  <a:extLst>
                    <a:ext uri="{9D8B030D-6E8A-4147-A177-3AD203B41FA5}">
                      <a16:colId xmlns:a16="http://schemas.microsoft.com/office/drawing/2014/main" val="379657525"/>
                    </a:ext>
                  </a:extLst>
                </a:gridCol>
              </a:tblGrid>
              <a:tr h="1454367">
                <a:tc>
                  <a:txBody>
                    <a:bodyPr/>
                    <a:lstStyle/>
                    <a:p>
                      <a:r>
                        <a:rPr lang="en-IN" sz="2800" dirty="0"/>
                        <a:t>Connectivity</a:t>
                      </a:r>
                    </a:p>
                    <a:p>
                      <a:r>
                        <a:rPr lang="en-IN" sz="2800"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39088"/>
                  </a:ext>
                </a:extLst>
              </a:tr>
              <a:tr h="1418746">
                <a:tc>
                  <a:txBody>
                    <a:bodyPr/>
                    <a:lstStyle/>
                    <a:p>
                      <a:r>
                        <a:rPr lang="en-IN" sz="2400" b="1" dirty="0"/>
                        <a:t>Import</a:t>
                      </a:r>
                    </a:p>
                    <a:p>
                      <a:r>
                        <a:rPr lang="en-IN" sz="2400" b="1" dirty="0"/>
                        <a:t>(small data size)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PBI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Copy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PBI Desktop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210262"/>
                  </a:ext>
                </a:extLst>
              </a:tr>
              <a:tr h="1418746">
                <a:tc>
                  <a:txBody>
                    <a:bodyPr/>
                    <a:lstStyle/>
                    <a:p>
                      <a:r>
                        <a:rPr lang="en-IN" sz="2400" b="1" dirty="0"/>
                        <a:t>Direct Query</a:t>
                      </a:r>
                    </a:p>
                    <a:p>
                      <a:r>
                        <a:rPr lang="en-IN" sz="2400" b="1" dirty="0"/>
                        <a:t>(Large Data size)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/>
                        <a:t>PBI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Data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/>
                        <a:t>PBI Desktop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160902"/>
                  </a:ext>
                </a:extLst>
              </a:tr>
              <a:tr h="1418746">
                <a:tc>
                  <a:txBody>
                    <a:bodyPr/>
                    <a:lstStyle/>
                    <a:p>
                      <a:r>
                        <a:rPr lang="en-IN" sz="2400" b="1" dirty="0"/>
                        <a:t>Live Connection</a:t>
                      </a:r>
                    </a:p>
                    <a:p>
                      <a:r>
                        <a:rPr lang="en-IN" sz="2400" b="1" dirty="0"/>
                        <a:t>(Real-time-Analysis)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/>
                        <a:t>PBI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/>
                        <a:t>Data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/>
                        <a:t>Data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8723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3021BAB-9D07-DC43-1BC7-7033C212A8C9}"/>
                  </a:ext>
                </a:extLst>
              </p14:cNvPr>
              <p14:cNvContentPartPr/>
              <p14:nvPr/>
            </p14:nvContentPartPr>
            <p14:xfrm>
              <a:off x="7875088" y="1130870"/>
              <a:ext cx="126360" cy="138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021BAB-9D07-DC43-1BC7-7033C212A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6088" y="1121870"/>
                <a:ext cx="144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BB4410-6E8A-C424-5786-AF96E5B1BEC4}"/>
                  </a:ext>
                </a:extLst>
              </p14:cNvPr>
              <p14:cNvContentPartPr/>
              <p14:nvPr/>
            </p14:nvContentPartPr>
            <p14:xfrm>
              <a:off x="6568648" y="1147430"/>
              <a:ext cx="47880" cy="549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BB4410-6E8A-C424-5786-AF96E5B1BE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9648" y="1138790"/>
                <a:ext cx="6552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45E518-9E8F-01D1-810D-7C7B8202A5C0}"/>
                  </a:ext>
                </a:extLst>
              </p14:cNvPr>
              <p14:cNvContentPartPr/>
              <p14:nvPr/>
            </p14:nvContentPartPr>
            <p14:xfrm>
              <a:off x="6577648" y="1109270"/>
              <a:ext cx="906480" cy="61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45E518-9E8F-01D1-810D-7C7B8202A5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9008" y="1100270"/>
                <a:ext cx="92412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B2FA59-FD52-44A5-9077-8967BBD71496}"/>
                  </a:ext>
                </a:extLst>
              </p14:cNvPr>
              <p14:cNvContentPartPr/>
              <p14:nvPr/>
            </p14:nvContentPartPr>
            <p14:xfrm>
              <a:off x="6876808" y="1109990"/>
              <a:ext cx="63720" cy="627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B2FA59-FD52-44A5-9077-8967BBD71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67808" y="1101350"/>
                <a:ext cx="8136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409E5D-6EE9-4DE3-1E2F-952347165508}"/>
                  </a:ext>
                </a:extLst>
              </p14:cNvPr>
              <p14:cNvContentPartPr/>
              <p14:nvPr/>
            </p14:nvContentPartPr>
            <p14:xfrm>
              <a:off x="7100728" y="1184870"/>
              <a:ext cx="19080" cy="51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409E5D-6EE9-4DE3-1E2F-9523471655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91728" y="1176230"/>
                <a:ext cx="3672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7E5034-E643-6E5C-1F41-B5A4364D126F}"/>
                  </a:ext>
                </a:extLst>
              </p14:cNvPr>
              <p14:cNvContentPartPr/>
              <p14:nvPr/>
            </p14:nvContentPartPr>
            <p14:xfrm>
              <a:off x="7343008" y="1147430"/>
              <a:ext cx="360" cy="522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7E5034-E643-6E5C-1F41-B5A4364D12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34368" y="1138790"/>
                <a:ext cx="1800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1EFBC8-B4A8-0D46-00C9-B4DF45057CFB}"/>
                  </a:ext>
                </a:extLst>
              </p14:cNvPr>
              <p14:cNvContentPartPr/>
              <p14:nvPr/>
            </p14:nvContentPartPr>
            <p14:xfrm>
              <a:off x="7473688" y="1099910"/>
              <a:ext cx="308880" cy="656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1EFBC8-B4A8-0D46-00C9-B4DF45057C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65048" y="1091270"/>
                <a:ext cx="32652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E3F301-5737-C121-82A9-38DCF8048AA8}"/>
                  </a:ext>
                </a:extLst>
              </p14:cNvPr>
              <p14:cNvContentPartPr/>
              <p14:nvPr/>
            </p14:nvContentPartPr>
            <p14:xfrm>
              <a:off x="6587368" y="1232750"/>
              <a:ext cx="1054440" cy="1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E3F301-5737-C121-82A9-38DCF8048A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78728" y="1224110"/>
                <a:ext cx="10720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C4D82AF-C3D7-58D5-C133-3CE580B27765}"/>
                  </a:ext>
                </a:extLst>
              </p14:cNvPr>
              <p14:cNvContentPartPr/>
              <p14:nvPr/>
            </p14:nvContentPartPr>
            <p14:xfrm>
              <a:off x="6680608" y="1398710"/>
              <a:ext cx="1029960" cy="57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C4D82AF-C3D7-58D5-C133-3CE580B277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71608" y="1389710"/>
                <a:ext cx="10476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C5C6BB-C1E5-A9D0-F87B-33F56D6040D9}"/>
                  </a:ext>
                </a:extLst>
              </p14:cNvPr>
              <p14:cNvContentPartPr/>
              <p14:nvPr/>
            </p14:nvContentPartPr>
            <p14:xfrm>
              <a:off x="6736408" y="1585190"/>
              <a:ext cx="893520" cy="19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C5C6BB-C1E5-A9D0-F87B-33F56D6040D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27768" y="1576550"/>
                <a:ext cx="9111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2E5C9B-1F78-6335-C60A-049BEB9098C0}"/>
                  </a:ext>
                </a:extLst>
              </p14:cNvPr>
              <p14:cNvContentPartPr/>
              <p14:nvPr/>
            </p14:nvContentPartPr>
            <p14:xfrm>
              <a:off x="8238688" y="998030"/>
              <a:ext cx="360" cy="117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2E5C9B-1F78-6335-C60A-049BEB9098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30048" y="989390"/>
                <a:ext cx="18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00B4E12-F247-6284-4E97-5F345345FD29}"/>
                  </a:ext>
                </a:extLst>
              </p14:cNvPr>
              <p14:cNvContentPartPr/>
              <p14:nvPr/>
            </p14:nvContentPartPr>
            <p14:xfrm>
              <a:off x="8144728" y="922070"/>
              <a:ext cx="198000" cy="219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00B4E12-F247-6284-4E97-5F345345FD2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35728" y="913070"/>
                <a:ext cx="2156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5AF8B02-6337-A877-A7CF-FEC3C8F216BD}"/>
                  </a:ext>
                </a:extLst>
              </p14:cNvPr>
              <p14:cNvContentPartPr/>
              <p14:nvPr/>
            </p14:nvContentPartPr>
            <p14:xfrm>
              <a:off x="7940248" y="1426430"/>
              <a:ext cx="168120" cy="29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5AF8B02-6337-A877-A7CF-FEC3C8F216B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31608" y="1417790"/>
                <a:ext cx="185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3B9E4C5-D5A7-073F-668A-0CEB0C244357}"/>
                  </a:ext>
                </a:extLst>
              </p14:cNvPr>
              <p14:cNvContentPartPr/>
              <p14:nvPr/>
            </p14:nvContentPartPr>
            <p14:xfrm>
              <a:off x="8267128" y="13339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3B9E4C5-D5A7-073F-668A-0CEB0C24435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58128" y="13252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CA731C-27E1-12B8-2D95-3402CF293D3F}"/>
                  </a:ext>
                </a:extLst>
              </p14:cNvPr>
              <p14:cNvContentPartPr/>
              <p14:nvPr/>
            </p14:nvContentPartPr>
            <p14:xfrm>
              <a:off x="8256328" y="1326710"/>
              <a:ext cx="150840" cy="101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CA731C-27E1-12B8-2D95-3402CF293D3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47328" y="1317710"/>
                <a:ext cx="1684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ACB71F8-6B04-45B1-DB3C-AD6B5F1998C6}"/>
                  </a:ext>
                </a:extLst>
              </p14:cNvPr>
              <p14:cNvContentPartPr/>
              <p14:nvPr/>
            </p14:nvContentPartPr>
            <p14:xfrm>
              <a:off x="8451448" y="1306190"/>
              <a:ext cx="58680" cy="112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ACB71F8-6B04-45B1-DB3C-AD6B5F1998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42808" y="1297190"/>
                <a:ext cx="763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FBC6EF-4257-C0FA-09A9-1E0C09B2F7FB}"/>
                  </a:ext>
                </a:extLst>
              </p14:cNvPr>
              <p14:cNvContentPartPr/>
              <p14:nvPr/>
            </p14:nvContentPartPr>
            <p14:xfrm>
              <a:off x="8546848" y="1324550"/>
              <a:ext cx="72000" cy="72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FBC6EF-4257-C0FA-09A9-1E0C09B2F7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38208" y="1315910"/>
                <a:ext cx="896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7A91928-FC77-5362-89B4-478C6DDE74C8}"/>
                  </a:ext>
                </a:extLst>
              </p14:cNvPr>
              <p14:cNvContentPartPr/>
              <p14:nvPr/>
            </p14:nvContentPartPr>
            <p14:xfrm>
              <a:off x="8639728" y="1278110"/>
              <a:ext cx="39240" cy="262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7A91928-FC77-5362-89B4-478C6DDE74C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30728" y="1269110"/>
                <a:ext cx="5688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F703A29-8EE0-00B7-0459-72408754A9B6}"/>
              </a:ext>
            </a:extLst>
          </p:cNvPr>
          <p:cNvGrpSpPr/>
          <p:nvPr/>
        </p:nvGrpSpPr>
        <p:grpSpPr>
          <a:xfrm>
            <a:off x="8986048" y="958430"/>
            <a:ext cx="1793520" cy="788400"/>
            <a:chOff x="8986048" y="958430"/>
            <a:chExt cx="179352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7EAEFD5-B0E8-211A-64A1-8E2CE4D86D83}"/>
                    </a:ext>
                  </a:extLst>
                </p14:cNvPr>
                <p14:cNvContentPartPr/>
                <p14:nvPr/>
              </p14:nvContentPartPr>
              <p14:xfrm>
                <a:off x="8986048" y="1082270"/>
                <a:ext cx="450000" cy="421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EAEFD5-B0E8-211A-64A1-8E2CE4D86D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77048" y="1073270"/>
                  <a:ext cx="4676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A42829-82A9-1F3A-964C-68841051262C}"/>
                    </a:ext>
                  </a:extLst>
                </p14:cNvPr>
                <p14:cNvContentPartPr/>
                <p14:nvPr/>
              </p14:nvContentPartPr>
              <p14:xfrm>
                <a:off x="9686608" y="1377470"/>
                <a:ext cx="466200" cy="36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A42829-82A9-1F3A-964C-6884105126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77608" y="1368470"/>
                  <a:ext cx="4838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076E0C-7480-1591-6C55-041F6649C361}"/>
                    </a:ext>
                  </a:extLst>
                </p14:cNvPr>
                <p14:cNvContentPartPr/>
                <p14:nvPr/>
              </p14:nvContentPartPr>
              <p14:xfrm>
                <a:off x="10359808" y="958430"/>
                <a:ext cx="419760" cy="451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076E0C-7480-1591-6C55-041F6649C36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50808" y="949430"/>
                  <a:ext cx="4374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45A1A66-DD7F-6880-86A4-93AC59C9E184}"/>
                    </a:ext>
                  </a:extLst>
                </p14:cNvPr>
                <p14:cNvContentPartPr/>
                <p14:nvPr/>
              </p14:nvContentPartPr>
              <p14:xfrm>
                <a:off x="9218608" y="1530110"/>
                <a:ext cx="475200" cy="151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45A1A66-DD7F-6880-86A4-93AC59C9E1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09608" y="1521470"/>
                  <a:ext cx="492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379145-9921-BA53-177C-69329D05288F}"/>
                    </a:ext>
                  </a:extLst>
                </p14:cNvPr>
                <p14:cNvContentPartPr/>
                <p14:nvPr/>
              </p14:nvContentPartPr>
              <p14:xfrm>
                <a:off x="10160728" y="1418870"/>
                <a:ext cx="448920" cy="27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379145-9921-BA53-177C-69329D05288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51728" y="1410230"/>
                  <a:ext cx="4665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E7ECB4-627F-25CC-8B62-9DADC7323571}"/>
              </a:ext>
            </a:extLst>
          </p:cNvPr>
          <p:cNvGrpSpPr/>
          <p:nvPr/>
        </p:nvGrpSpPr>
        <p:grpSpPr>
          <a:xfrm>
            <a:off x="3703768" y="1003430"/>
            <a:ext cx="2250000" cy="834840"/>
            <a:chOff x="3703768" y="1003430"/>
            <a:chExt cx="2250000" cy="83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82BCCE-0B29-0D97-82EB-AA919EDE82CB}"/>
                    </a:ext>
                  </a:extLst>
                </p14:cNvPr>
                <p14:cNvContentPartPr/>
                <p14:nvPr/>
              </p14:nvContentPartPr>
              <p14:xfrm>
                <a:off x="3703768" y="1003430"/>
                <a:ext cx="2250000" cy="834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82BCCE-0B29-0D97-82EB-AA919EDE82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94768" y="994790"/>
                  <a:ext cx="226764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33DE6F-DBF7-6B9B-9148-B27D47CEA830}"/>
                    </a:ext>
                  </a:extLst>
                </p14:cNvPr>
                <p14:cNvContentPartPr/>
                <p14:nvPr/>
              </p14:nvContentPartPr>
              <p14:xfrm>
                <a:off x="3825088" y="1175870"/>
                <a:ext cx="9720" cy="280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33DE6F-DBF7-6B9B-9148-B27D47CEA8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16088" y="1166870"/>
                  <a:ext cx="273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5E83F65-008B-C966-B8EB-DA0797EE85C6}"/>
                    </a:ext>
                  </a:extLst>
                </p14:cNvPr>
                <p14:cNvContentPartPr/>
                <p14:nvPr/>
              </p14:nvContentPartPr>
              <p14:xfrm>
                <a:off x="3758128" y="1146710"/>
                <a:ext cx="929880" cy="262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5E83F65-008B-C966-B8EB-DA0797EE85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49128" y="1137710"/>
                  <a:ext cx="947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42A5BF-849B-B064-08A3-F0987ED482CA}"/>
                    </a:ext>
                  </a:extLst>
                </p14:cNvPr>
                <p14:cNvContentPartPr/>
                <p14:nvPr/>
              </p14:nvContentPartPr>
              <p14:xfrm>
                <a:off x="3937408" y="1203590"/>
                <a:ext cx="360" cy="114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42A5BF-849B-B064-08A3-F0987ED482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28408" y="1194590"/>
                  <a:ext cx="18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38B913-7381-67E8-44B4-79E0E8D4EF74}"/>
                    </a:ext>
                  </a:extLst>
                </p14:cNvPr>
                <p14:cNvContentPartPr/>
                <p14:nvPr/>
              </p14:nvContentPartPr>
              <p14:xfrm>
                <a:off x="3993208" y="1212590"/>
                <a:ext cx="10080" cy="10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38B913-7381-67E8-44B4-79E0E8D4EF7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84568" y="1203950"/>
                  <a:ext cx="27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11110FF-45D4-75D4-5A4B-FE931695B48C}"/>
                    </a:ext>
                  </a:extLst>
                </p14:cNvPr>
                <p14:cNvContentPartPr/>
                <p14:nvPr/>
              </p14:nvContentPartPr>
              <p14:xfrm>
                <a:off x="4105168" y="1221950"/>
                <a:ext cx="360" cy="8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11110FF-45D4-75D4-5A4B-FE931695B4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96528" y="1213310"/>
                  <a:ext cx="18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CD739E-18D6-52EC-2275-33C157D9ECEB}"/>
                    </a:ext>
                  </a:extLst>
                </p14:cNvPr>
                <p14:cNvContentPartPr/>
                <p14:nvPr/>
              </p14:nvContentPartPr>
              <p14:xfrm>
                <a:off x="4180048" y="1221950"/>
                <a:ext cx="18360" cy="65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CD739E-18D6-52EC-2275-33C157D9ECE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71408" y="1213310"/>
                  <a:ext cx="36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8254E4-D8A1-6017-1624-6572B6D69DC4}"/>
                    </a:ext>
                  </a:extLst>
                </p14:cNvPr>
                <p14:cNvContentPartPr/>
                <p14:nvPr/>
              </p14:nvContentPartPr>
              <p14:xfrm>
                <a:off x="4292008" y="130619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8254E4-D8A1-6017-1624-6572B6D69D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83368" y="12971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D9F97F1-03BB-4D84-ED0A-B57B74D0C7EA}"/>
                    </a:ext>
                  </a:extLst>
                </p14:cNvPr>
                <p14:cNvContentPartPr/>
                <p14:nvPr/>
              </p14:nvContentPartPr>
              <p14:xfrm>
                <a:off x="4506208" y="1250030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D9F97F1-03BB-4D84-ED0A-B57B74D0C7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97568" y="12413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AAD279B-BD1D-F5B5-487F-7B48B89286DC}"/>
                    </a:ext>
                  </a:extLst>
                </p14:cNvPr>
                <p14:cNvContentPartPr/>
                <p14:nvPr/>
              </p14:nvContentPartPr>
              <p14:xfrm>
                <a:off x="4515928" y="1250030"/>
                <a:ext cx="180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AAD279B-BD1D-F5B5-487F-7B48B89286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07288" y="124139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056ADF-81E6-7951-77A9-99A9010524B0}"/>
                    </a:ext>
                  </a:extLst>
                </p14:cNvPr>
                <p14:cNvContentPartPr/>
                <p14:nvPr/>
              </p14:nvContentPartPr>
              <p14:xfrm>
                <a:off x="4729048" y="1071830"/>
                <a:ext cx="1095840" cy="329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056ADF-81E6-7951-77A9-99A9010524B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20408" y="1062830"/>
                  <a:ext cx="11134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1BC6B1-E9C7-292E-7211-0D8B2979AA0C}"/>
                    </a:ext>
                  </a:extLst>
                </p14:cNvPr>
                <p14:cNvContentPartPr/>
                <p14:nvPr/>
              </p14:nvContentPartPr>
              <p14:xfrm>
                <a:off x="4954408" y="1139150"/>
                <a:ext cx="710640" cy="159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1BC6B1-E9C7-292E-7211-0D8B2979AA0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45408" y="1130150"/>
                  <a:ext cx="728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8B9172F-18B6-D2D9-634A-2562D76DBA58}"/>
                    </a:ext>
                  </a:extLst>
                </p14:cNvPr>
                <p14:cNvContentPartPr/>
                <p14:nvPr/>
              </p14:nvContentPartPr>
              <p14:xfrm>
                <a:off x="5570008" y="1133390"/>
                <a:ext cx="85320" cy="5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8B9172F-18B6-D2D9-634A-2562D76DBA5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61368" y="1124390"/>
                  <a:ext cx="102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9CC390B-9E3F-072C-432E-2FA4750EC0C6}"/>
                    </a:ext>
                  </a:extLst>
                </p14:cNvPr>
                <p14:cNvContentPartPr/>
                <p14:nvPr/>
              </p14:nvContentPartPr>
              <p14:xfrm>
                <a:off x="3853528" y="1539470"/>
                <a:ext cx="360" cy="167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9CC390B-9E3F-072C-432E-2FA4750EC0C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44528" y="1530470"/>
                  <a:ext cx="1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E6CD31B-5025-C0BE-9080-DF06AFF7B68E}"/>
                    </a:ext>
                  </a:extLst>
                </p14:cNvPr>
                <p14:cNvContentPartPr/>
                <p14:nvPr/>
              </p14:nvContentPartPr>
              <p14:xfrm>
                <a:off x="3853528" y="1520750"/>
                <a:ext cx="373680" cy="226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E6CD31B-5025-C0BE-9080-DF06AFF7B68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44528" y="1511750"/>
                  <a:ext cx="391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8950813-3D71-EB96-78A4-392E1B9368B2}"/>
                    </a:ext>
                  </a:extLst>
                </p14:cNvPr>
                <p14:cNvContentPartPr/>
                <p14:nvPr/>
              </p14:nvContentPartPr>
              <p14:xfrm>
                <a:off x="4301368" y="1539470"/>
                <a:ext cx="19440" cy="174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8950813-3D71-EB96-78A4-392E1B9368B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92728" y="1530470"/>
                  <a:ext cx="37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227146-7124-45E1-3A93-970B20610EE6}"/>
                    </a:ext>
                  </a:extLst>
                </p14:cNvPr>
                <p14:cNvContentPartPr/>
                <p14:nvPr/>
              </p14:nvContentPartPr>
              <p14:xfrm>
                <a:off x="4329088" y="1484750"/>
                <a:ext cx="385560" cy="211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227146-7124-45E1-3A93-970B20610EE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320448" y="1475750"/>
                  <a:ext cx="403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0A8784-3931-ABA0-6495-F32D86407AE9}"/>
                    </a:ext>
                  </a:extLst>
                </p14:cNvPr>
                <p14:cNvContentPartPr/>
                <p14:nvPr/>
              </p14:nvContentPartPr>
              <p14:xfrm>
                <a:off x="4896088" y="1480430"/>
                <a:ext cx="247320" cy="219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0A8784-3931-ABA0-6495-F32D86407A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87448" y="1471790"/>
                  <a:ext cx="264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C42C62-AE2A-BB70-E356-4E5F82F47225}"/>
                    </a:ext>
                  </a:extLst>
                </p14:cNvPr>
                <p14:cNvContentPartPr/>
                <p14:nvPr/>
              </p14:nvContentPartPr>
              <p14:xfrm>
                <a:off x="4963408" y="1557830"/>
                <a:ext cx="39600" cy="83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C42C62-AE2A-BB70-E356-4E5F82F4722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54768" y="1549190"/>
                  <a:ext cx="57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ABCA59-BAEB-71D0-E23A-A2D084DDF510}"/>
                    </a:ext>
                  </a:extLst>
                </p14:cNvPr>
                <p14:cNvContentPartPr/>
                <p14:nvPr/>
              </p14:nvContentPartPr>
              <p14:xfrm>
                <a:off x="5308648" y="1435070"/>
                <a:ext cx="394200" cy="246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ABCA59-BAEB-71D0-E23A-A2D084DDF51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00008" y="1426070"/>
                  <a:ext cx="411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A03B67-FE8C-EC09-6F2F-43DE22C6FFC6}"/>
                    </a:ext>
                  </a:extLst>
                </p14:cNvPr>
                <p14:cNvContentPartPr/>
                <p14:nvPr/>
              </p14:nvContentPartPr>
              <p14:xfrm>
                <a:off x="5389288" y="1547390"/>
                <a:ext cx="88920" cy="70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A03B67-FE8C-EC09-6F2F-43DE22C6FFC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80288" y="1538750"/>
                  <a:ext cx="106560" cy="8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2008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B1D0A4-F842-1A31-36C4-5430375F51D3}"/>
              </a:ext>
            </a:extLst>
          </p:cNvPr>
          <p:cNvSpPr/>
          <p:nvPr/>
        </p:nvSpPr>
        <p:spPr>
          <a:xfrm>
            <a:off x="9638522" y="4245429"/>
            <a:ext cx="2183363" cy="1184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6BA33-D48B-2AA0-3E68-DF68D84BCE6C}"/>
              </a:ext>
            </a:extLst>
          </p:cNvPr>
          <p:cNvSpPr txBox="1"/>
          <p:nvPr/>
        </p:nvSpPr>
        <p:spPr>
          <a:xfrm>
            <a:off x="867745" y="2081087"/>
            <a:ext cx="390951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1. Import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6FC70-0961-845D-C373-48CAD1244B81}"/>
              </a:ext>
            </a:extLst>
          </p:cNvPr>
          <p:cNvSpPr txBox="1"/>
          <p:nvPr/>
        </p:nvSpPr>
        <p:spPr>
          <a:xfrm>
            <a:off x="867745" y="2756312"/>
            <a:ext cx="3909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2. </a:t>
            </a:r>
            <a:r>
              <a:rPr lang="en-IN" sz="28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DirectQuery</a:t>
            </a:r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C1B53-38FE-F19D-A7D2-EBD1BEC1B573}"/>
              </a:ext>
            </a:extLst>
          </p:cNvPr>
          <p:cNvSpPr txBox="1"/>
          <p:nvPr/>
        </p:nvSpPr>
        <p:spPr>
          <a:xfrm>
            <a:off x="867746" y="3813964"/>
            <a:ext cx="3909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3. Live Connection</a:t>
            </a:r>
          </a:p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  Mode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6B9AE-163B-F3DC-959A-C489219D4811}"/>
              </a:ext>
            </a:extLst>
          </p:cNvPr>
          <p:cNvCxnSpPr>
            <a:cxnSpLocks/>
          </p:cNvCxnSpPr>
          <p:nvPr/>
        </p:nvCxnSpPr>
        <p:spPr>
          <a:xfrm>
            <a:off x="5318446" y="1306279"/>
            <a:ext cx="0" cy="412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ACE3C2D-D961-B92A-1E34-7967D451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699" y="1380951"/>
            <a:ext cx="5872172" cy="18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A0EA0-F859-B4CC-BCCF-1075835A6954}"/>
              </a:ext>
            </a:extLst>
          </p:cNvPr>
          <p:cNvSpPr txBox="1"/>
          <p:nvPr/>
        </p:nvSpPr>
        <p:spPr>
          <a:xfrm>
            <a:off x="5607699" y="4731600"/>
            <a:ext cx="459066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Refresh data to load data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Dataset Limit is 1 GB</a:t>
            </a:r>
            <a:endParaRPr lang="en-IN" dirty="0"/>
          </a:p>
        </p:txBody>
      </p:sp>
      <p:pic>
        <p:nvPicPr>
          <p:cNvPr id="7" name="Picture 2" descr="Diagram shows an Import model can integrate data from any number of external data source types.">
            <a:extLst>
              <a:ext uri="{FF2B5EF4-FFF2-40B4-BE49-F238E27FC236}">
                <a16:creationId xmlns:a16="http://schemas.microsoft.com/office/drawing/2014/main" id="{80E63B22-A015-45EB-BCB7-05883E041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4" r="83009" b="33602"/>
          <a:stretch/>
        </p:blipFill>
        <p:spPr bwMode="auto">
          <a:xfrm>
            <a:off x="7620972" y="1439485"/>
            <a:ext cx="1485705" cy="134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A593E4-DEE4-0A4A-DF44-58A89EFEDAD1}"/>
              </a:ext>
            </a:extLst>
          </p:cNvPr>
          <p:cNvSpPr/>
          <p:nvPr/>
        </p:nvSpPr>
        <p:spPr>
          <a:xfrm>
            <a:off x="5607699" y="1306279"/>
            <a:ext cx="3545629" cy="19856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0B414-DA8C-B8A3-589F-AEA4844EDEF0}"/>
              </a:ext>
            </a:extLst>
          </p:cNvPr>
          <p:cNvSpPr txBox="1"/>
          <p:nvPr/>
        </p:nvSpPr>
        <p:spPr>
          <a:xfrm>
            <a:off x="5607699" y="3740958"/>
            <a:ext cx="4590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  <a:latin typeface="Segoe UI" panose="020B0502040204020203" pitchFamily="34" charset="0"/>
              </a:rPr>
              <a:t>Import</a:t>
            </a:r>
            <a:r>
              <a:rPr lang="en-US" dirty="0"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is a method that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ets a copy of data from the data source into Power BI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0350B-2507-40DD-B849-3F007E2F1F4A}"/>
              </a:ext>
            </a:extLst>
          </p:cNvPr>
          <p:cNvSpPr txBox="1"/>
          <p:nvPr/>
        </p:nvSpPr>
        <p:spPr>
          <a:xfrm>
            <a:off x="7988461" y="2853621"/>
            <a:ext cx="95959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Copy</a:t>
            </a:r>
          </a:p>
        </p:txBody>
      </p:sp>
    </p:spTree>
    <p:extLst>
      <p:ext uri="{BB962C8B-B14F-4D97-AF65-F5344CB8AC3E}">
        <p14:creationId xmlns:p14="http://schemas.microsoft.com/office/powerpoint/2010/main" val="199330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B1D0A4-F842-1A31-36C4-5430375F51D3}"/>
              </a:ext>
            </a:extLst>
          </p:cNvPr>
          <p:cNvSpPr/>
          <p:nvPr/>
        </p:nvSpPr>
        <p:spPr>
          <a:xfrm>
            <a:off x="9638522" y="4245429"/>
            <a:ext cx="2183363" cy="1184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6BA33-D48B-2AA0-3E68-DF68D84BCE6C}"/>
              </a:ext>
            </a:extLst>
          </p:cNvPr>
          <p:cNvSpPr txBox="1"/>
          <p:nvPr/>
        </p:nvSpPr>
        <p:spPr>
          <a:xfrm>
            <a:off x="867745" y="2081087"/>
            <a:ext cx="390951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1. Import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6FC70-0961-845D-C373-48CAD1244B81}"/>
              </a:ext>
            </a:extLst>
          </p:cNvPr>
          <p:cNvSpPr txBox="1"/>
          <p:nvPr/>
        </p:nvSpPr>
        <p:spPr>
          <a:xfrm>
            <a:off x="867745" y="2756312"/>
            <a:ext cx="3909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2. </a:t>
            </a:r>
            <a:r>
              <a:rPr lang="en-IN" sz="28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DirectQuery</a:t>
            </a:r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C1B53-38FE-F19D-A7D2-EBD1BEC1B573}"/>
              </a:ext>
            </a:extLst>
          </p:cNvPr>
          <p:cNvSpPr txBox="1"/>
          <p:nvPr/>
        </p:nvSpPr>
        <p:spPr>
          <a:xfrm>
            <a:off x="867746" y="3813964"/>
            <a:ext cx="3909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3. Live Connection</a:t>
            </a:r>
          </a:p>
          <a:p>
            <a:r>
              <a:rPr lang="en-IN" sz="28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   Mode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6B9AE-163B-F3DC-959A-C489219D4811}"/>
              </a:ext>
            </a:extLst>
          </p:cNvPr>
          <p:cNvCxnSpPr>
            <a:cxnSpLocks/>
          </p:cNvCxnSpPr>
          <p:nvPr/>
        </p:nvCxnSpPr>
        <p:spPr>
          <a:xfrm>
            <a:off x="5318446" y="1306279"/>
            <a:ext cx="0" cy="412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ACE3C2D-D961-B92A-1E34-7967D451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699" y="1391111"/>
            <a:ext cx="5872172" cy="18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A0EA0-F859-B4CC-BCCF-1075835A6954}"/>
              </a:ext>
            </a:extLst>
          </p:cNvPr>
          <p:cNvSpPr txBox="1"/>
          <p:nvPr/>
        </p:nvSpPr>
        <p:spPr>
          <a:xfrm>
            <a:off x="5607699" y="4731600"/>
            <a:ext cx="459066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Refresh data to load data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Dataset Limit is 1 GB</a:t>
            </a:r>
            <a:endParaRPr lang="en-IN" dirty="0"/>
          </a:p>
        </p:txBody>
      </p:sp>
      <p:pic>
        <p:nvPicPr>
          <p:cNvPr id="7" name="Picture 2" descr="Diagram shows an Import model can integrate data from any number of external data source types.">
            <a:extLst>
              <a:ext uri="{FF2B5EF4-FFF2-40B4-BE49-F238E27FC236}">
                <a16:creationId xmlns:a16="http://schemas.microsoft.com/office/drawing/2014/main" id="{80E63B22-A015-45EB-BCB7-05883E041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4" r="83009" b="33602"/>
          <a:stretch/>
        </p:blipFill>
        <p:spPr bwMode="auto">
          <a:xfrm>
            <a:off x="7620972" y="1439485"/>
            <a:ext cx="1485705" cy="134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A593E4-DEE4-0A4A-DF44-58A89EFEDAD1}"/>
              </a:ext>
            </a:extLst>
          </p:cNvPr>
          <p:cNvSpPr/>
          <p:nvPr/>
        </p:nvSpPr>
        <p:spPr>
          <a:xfrm>
            <a:off x="5607699" y="1306279"/>
            <a:ext cx="3545629" cy="19856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0B414-DA8C-B8A3-589F-AEA4844EDEF0}"/>
              </a:ext>
            </a:extLst>
          </p:cNvPr>
          <p:cNvSpPr txBox="1"/>
          <p:nvPr/>
        </p:nvSpPr>
        <p:spPr>
          <a:xfrm>
            <a:off x="5607699" y="3740958"/>
            <a:ext cx="4590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  <a:latin typeface="Segoe UI" panose="020B0502040204020203" pitchFamily="34" charset="0"/>
              </a:rPr>
              <a:t>Import</a:t>
            </a:r>
            <a:r>
              <a:rPr lang="en-US" dirty="0"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is a method that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ets a copy of data from the data source into Power BI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0350B-2507-40DD-B849-3F007E2F1F4A}"/>
              </a:ext>
            </a:extLst>
          </p:cNvPr>
          <p:cNvSpPr txBox="1"/>
          <p:nvPr/>
        </p:nvSpPr>
        <p:spPr>
          <a:xfrm>
            <a:off x="7988461" y="2853621"/>
            <a:ext cx="95959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Copy</a:t>
            </a:r>
          </a:p>
        </p:txBody>
      </p:sp>
    </p:spTree>
    <p:extLst>
      <p:ext uri="{BB962C8B-B14F-4D97-AF65-F5344CB8AC3E}">
        <p14:creationId xmlns:p14="http://schemas.microsoft.com/office/powerpoint/2010/main" val="249933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96BA33-D48B-2AA0-3E68-DF68D84BCE6C}"/>
              </a:ext>
            </a:extLst>
          </p:cNvPr>
          <p:cNvSpPr txBox="1"/>
          <p:nvPr/>
        </p:nvSpPr>
        <p:spPr>
          <a:xfrm>
            <a:off x="867746" y="2081087"/>
            <a:ext cx="356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1. Import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6FC70-0961-845D-C373-48CAD1244B81}"/>
              </a:ext>
            </a:extLst>
          </p:cNvPr>
          <p:cNvSpPr txBox="1"/>
          <p:nvPr/>
        </p:nvSpPr>
        <p:spPr>
          <a:xfrm>
            <a:off x="867745" y="2756312"/>
            <a:ext cx="3909526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2. </a:t>
            </a:r>
            <a:r>
              <a:rPr lang="en-IN" dirty="0" err="1"/>
              <a:t>DirectQuery</a:t>
            </a:r>
            <a:r>
              <a:rPr lang="en-IN" dirty="0"/>
              <a:t>   </a:t>
            </a:r>
          </a:p>
          <a:p>
            <a:r>
              <a:rPr lang="en-IN" dirty="0"/>
              <a:t>  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C1B53-38FE-F19D-A7D2-EBD1BEC1B573}"/>
              </a:ext>
            </a:extLst>
          </p:cNvPr>
          <p:cNvSpPr txBox="1"/>
          <p:nvPr/>
        </p:nvSpPr>
        <p:spPr>
          <a:xfrm>
            <a:off x="867746" y="3860619"/>
            <a:ext cx="3909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3. Live Connection</a:t>
            </a:r>
          </a:p>
          <a:p>
            <a:r>
              <a:rPr lang="en-IN" dirty="0"/>
              <a:t>    Mode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17AE53-2180-2413-6B31-17FB5B281BC5}"/>
              </a:ext>
            </a:extLst>
          </p:cNvPr>
          <p:cNvCxnSpPr>
            <a:cxnSpLocks/>
          </p:cNvCxnSpPr>
          <p:nvPr/>
        </p:nvCxnSpPr>
        <p:spPr>
          <a:xfrm>
            <a:off x="5318446" y="1306279"/>
            <a:ext cx="0" cy="412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200016-75BF-C2FC-CC35-46643C305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39"/>
          <a:stretch/>
        </p:blipFill>
        <p:spPr bwMode="auto">
          <a:xfrm>
            <a:off x="5728994" y="1136796"/>
            <a:ext cx="1847463" cy="1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D3F208-F0EE-AF9E-91A7-D2F130047962}"/>
              </a:ext>
            </a:extLst>
          </p:cNvPr>
          <p:cNvSpPr txBox="1"/>
          <p:nvPr/>
        </p:nvSpPr>
        <p:spPr>
          <a:xfrm>
            <a:off x="5728994" y="3860619"/>
            <a:ext cx="4590661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endParaRPr lang="en-US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You're working against data sources with a large volume of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You want to use 'near real-time'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C6DA9-7BD8-F88B-1AC3-61572FE4B057}"/>
              </a:ext>
            </a:extLst>
          </p:cNvPr>
          <p:cNvSpPr txBox="1"/>
          <p:nvPr/>
        </p:nvSpPr>
        <p:spPr>
          <a:xfrm>
            <a:off x="5728994" y="2910199"/>
            <a:ext cx="4590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DirectQuery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is a method you can use to connect your semantic model to data</a:t>
            </a:r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A5E1BF4-EA49-30D0-1526-B27D46AE1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4"/>
          <a:stretch/>
        </p:blipFill>
        <p:spPr bwMode="auto">
          <a:xfrm>
            <a:off x="9190652" y="1136795"/>
            <a:ext cx="1906555" cy="1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gram shows how DirectQuery model issues native queries to the underlying data source.">
            <a:extLst>
              <a:ext uri="{FF2B5EF4-FFF2-40B4-BE49-F238E27FC236}">
                <a16:creationId xmlns:a16="http://schemas.microsoft.com/office/drawing/2014/main" id="{AEB4A86E-0720-A7B5-71AF-A1D6F9CF8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89" b="30167"/>
          <a:stretch/>
        </p:blipFill>
        <p:spPr bwMode="auto">
          <a:xfrm>
            <a:off x="7702031" y="1146126"/>
            <a:ext cx="1363046" cy="133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9D5A49-7ED8-B4A6-27D2-3BF6B52B2036}"/>
              </a:ext>
            </a:extLst>
          </p:cNvPr>
          <p:cNvSpPr/>
          <p:nvPr/>
        </p:nvSpPr>
        <p:spPr>
          <a:xfrm>
            <a:off x="5645020" y="1126978"/>
            <a:ext cx="3545629" cy="16293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F6AD6-A68F-7358-38AC-BE59239EAAFC}"/>
              </a:ext>
            </a:extLst>
          </p:cNvPr>
          <p:cNvSpPr txBox="1"/>
          <p:nvPr/>
        </p:nvSpPr>
        <p:spPr>
          <a:xfrm>
            <a:off x="7993029" y="2421445"/>
            <a:ext cx="1363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322702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96BA33-D48B-2AA0-3E68-DF68D84BCE6C}"/>
              </a:ext>
            </a:extLst>
          </p:cNvPr>
          <p:cNvSpPr txBox="1"/>
          <p:nvPr/>
        </p:nvSpPr>
        <p:spPr>
          <a:xfrm>
            <a:off x="867746" y="2081087"/>
            <a:ext cx="356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1. Import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6FC70-0961-845D-C373-48CAD1244B81}"/>
              </a:ext>
            </a:extLst>
          </p:cNvPr>
          <p:cNvSpPr txBox="1"/>
          <p:nvPr/>
        </p:nvSpPr>
        <p:spPr>
          <a:xfrm>
            <a:off x="867745" y="2756312"/>
            <a:ext cx="3909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2. </a:t>
            </a:r>
            <a:r>
              <a:rPr lang="en-IN" dirty="0" err="1"/>
              <a:t>DirectQuery</a:t>
            </a:r>
            <a:r>
              <a:rPr lang="en-IN" dirty="0"/>
              <a:t>   </a:t>
            </a:r>
          </a:p>
          <a:p>
            <a:r>
              <a:rPr lang="en-IN" dirty="0"/>
              <a:t>   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C1B53-38FE-F19D-A7D2-EBD1BEC1B573}"/>
              </a:ext>
            </a:extLst>
          </p:cNvPr>
          <p:cNvSpPr txBox="1"/>
          <p:nvPr/>
        </p:nvSpPr>
        <p:spPr>
          <a:xfrm>
            <a:off x="867746" y="3860619"/>
            <a:ext cx="3909528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Arial Black" panose="020B0A04020102020204" pitchFamily="34" charset="0"/>
              </a:defRPr>
            </a:lvl1pPr>
          </a:lstStyle>
          <a:p>
            <a:r>
              <a:rPr lang="en-IN" dirty="0"/>
              <a:t>3. Live Connection</a:t>
            </a:r>
          </a:p>
          <a:p>
            <a:r>
              <a:rPr lang="en-IN" dirty="0"/>
              <a:t>    Mode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17AE53-2180-2413-6B31-17FB5B281BC5}"/>
              </a:ext>
            </a:extLst>
          </p:cNvPr>
          <p:cNvCxnSpPr>
            <a:cxnSpLocks/>
          </p:cNvCxnSpPr>
          <p:nvPr/>
        </p:nvCxnSpPr>
        <p:spPr>
          <a:xfrm>
            <a:off x="5318446" y="1306279"/>
            <a:ext cx="0" cy="412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B9CFA197-A44B-C92B-845A-3EDF922CE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88" y="1146628"/>
            <a:ext cx="2995125" cy="133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7F9D11-3642-3F90-286F-2D098464D0FB}"/>
              </a:ext>
            </a:extLst>
          </p:cNvPr>
          <p:cNvSpPr txBox="1"/>
          <p:nvPr/>
        </p:nvSpPr>
        <p:spPr>
          <a:xfrm>
            <a:off x="5728994" y="3557548"/>
            <a:ext cx="4590661" cy="187743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16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sources:</a:t>
            </a:r>
          </a:p>
          <a:p>
            <a:pPr algn="l"/>
            <a:endParaRPr lang="en-US" i="1" dirty="0">
              <a:solidFill>
                <a:srgbClr val="1616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A semantic model that already exists in Power BI service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An Azure Analysis Services (AAS) database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An on-premises instance of SQL Server Analysis Services (SSAS)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1C645-E90A-3290-43F1-B5F3ABB839C4}"/>
              </a:ext>
            </a:extLst>
          </p:cNvPr>
          <p:cNvSpPr txBox="1"/>
          <p:nvPr/>
        </p:nvSpPr>
        <p:spPr>
          <a:xfrm>
            <a:off x="5635688" y="2529659"/>
            <a:ext cx="45906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Live connection</a:t>
            </a:r>
            <a:r>
              <a:rPr lang="en-US" b="0" i="0" dirty="0">
                <a:solidFill>
                  <a:srgbClr val="16161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is a way of connecting a Power BI report to a published Power BI dataset.</a:t>
            </a:r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8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589" y="2233125"/>
            <a:ext cx="8918821" cy="1195875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Loading Data From a Folder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544927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showing the result of an append operation with null values in columns that don’t exist in one of the original tables.">
            <a:extLst>
              <a:ext uri="{FF2B5EF4-FFF2-40B4-BE49-F238E27FC236}">
                <a16:creationId xmlns:a16="http://schemas.microsoft.com/office/drawing/2014/main" id="{6A3AE764-25F9-D51D-6038-F82FE6903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80" y="2342883"/>
            <a:ext cx="8416212" cy="31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24203"/>
            <a:ext cx="9875520" cy="864638"/>
          </a:xfrm>
        </p:spPr>
        <p:txBody>
          <a:bodyPr>
            <a:normAutofit/>
          </a:bodyPr>
          <a:lstStyle/>
          <a:p>
            <a:pPr algn="ctr"/>
            <a: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Append Queries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49445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24203"/>
            <a:ext cx="9875520" cy="864638"/>
          </a:xfrm>
        </p:spPr>
        <p:txBody>
          <a:bodyPr>
            <a:normAutofit/>
          </a:bodyPr>
          <a:lstStyle/>
          <a:p>
            <a:pPr algn="ctr"/>
            <a: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Merging Queries</a:t>
            </a:r>
          </a:p>
        </p:txBody>
      </p:sp>
      <p:pic>
        <p:nvPicPr>
          <p:cNvPr id="2052" name="Picture 4" descr="Diagram showing two empty tables on top merged to a table on the bottom with all columns from the left table and one from the right table.">
            <a:extLst>
              <a:ext uri="{FF2B5EF4-FFF2-40B4-BE49-F238E27FC236}">
                <a16:creationId xmlns:a16="http://schemas.microsoft.com/office/drawing/2014/main" id="{B445CE39-A0C8-FF1A-6E59-D28D3BC60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3" r="14297"/>
          <a:stretch/>
        </p:blipFill>
        <p:spPr bwMode="auto">
          <a:xfrm>
            <a:off x="1548881" y="2202024"/>
            <a:ext cx="8640147" cy="38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900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1AD028-31E6-BD6C-B171-979F81A09C6D}"/>
              </a:ext>
            </a:extLst>
          </p:cNvPr>
          <p:cNvSpPr txBox="1"/>
          <p:nvPr/>
        </p:nvSpPr>
        <p:spPr>
          <a:xfrm>
            <a:off x="737119" y="615820"/>
            <a:ext cx="8201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hlinkClick r:id="rId2"/>
              </a:rPr>
              <a:t>Power BI Accounts and Pricing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22739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24202"/>
            <a:ext cx="3758993" cy="1041920"/>
          </a:xfrm>
        </p:spPr>
        <p:txBody>
          <a:bodyPr numCol="1">
            <a:normAutofit fontScale="90000"/>
          </a:bodyPr>
          <a:lstStyle/>
          <a:p>
            <a: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Left outer join</a:t>
            </a:r>
            <a:b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IN" b="1" i="0" u="sng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076" name="Picture 4" descr="Left outer join example.">
            <a:extLst>
              <a:ext uri="{FF2B5EF4-FFF2-40B4-BE49-F238E27FC236}">
                <a16:creationId xmlns:a16="http://schemas.microsoft.com/office/drawing/2014/main" id="{61118CF2-6959-5CBB-5B2C-4C6A29509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6" y="2109205"/>
            <a:ext cx="44196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0F251-431D-199B-12C3-3F2C2B7A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31" y="2109205"/>
            <a:ext cx="4513375" cy="2966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0259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IN" sz="4100" dirty="0"/>
              <a:t>Right</a:t>
            </a:r>
            <a:r>
              <a:rPr lang="en-IN" dirty="0"/>
              <a:t> outer join</a:t>
            </a:r>
          </a:p>
        </p:txBody>
      </p:sp>
    </p:spTree>
    <p:extLst>
      <p:ext uri="{BB962C8B-B14F-4D97-AF65-F5344CB8AC3E}">
        <p14:creationId xmlns:p14="http://schemas.microsoft.com/office/powerpoint/2010/main" val="2491481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24202"/>
            <a:ext cx="3758993" cy="1041920"/>
          </a:xfrm>
        </p:spPr>
        <p:txBody>
          <a:bodyPr numCol="1">
            <a:normAutofit fontScale="90000"/>
          </a:bodyPr>
          <a:lstStyle/>
          <a:p>
            <a:r>
              <a:rPr lang="en-IN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Full outer join</a:t>
            </a:r>
            <a:b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IN" b="1" i="0" u="sng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IN" sz="4000" dirty="0"/>
              <a:t>Inner join</a:t>
            </a:r>
          </a:p>
        </p:txBody>
      </p:sp>
      <p:pic>
        <p:nvPicPr>
          <p:cNvPr id="4098" name="Picture 2" descr="Full outer join example.">
            <a:extLst>
              <a:ext uri="{FF2B5EF4-FFF2-40B4-BE49-F238E27FC236}">
                <a16:creationId xmlns:a16="http://schemas.microsoft.com/office/drawing/2014/main" id="{49AC8F13-DC32-03C9-6AA3-FA82F10A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2109205"/>
            <a:ext cx="44196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ner join example.">
            <a:extLst>
              <a:ext uri="{FF2B5EF4-FFF2-40B4-BE49-F238E27FC236}">
                <a16:creationId xmlns:a16="http://schemas.microsoft.com/office/drawing/2014/main" id="{3724CE6D-8A00-D40F-596B-4215D68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32" y="2109205"/>
            <a:ext cx="44100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201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38650"/>
            <a:ext cx="3758993" cy="1041920"/>
          </a:xfrm>
        </p:spPr>
        <p:txBody>
          <a:bodyPr numCol="1">
            <a:normAutofit/>
          </a:bodyPr>
          <a:lstStyle/>
          <a:p>
            <a:r>
              <a:rPr lang="en-IN" sz="4000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Left anti join</a:t>
            </a:r>
            <a:endParaRPr lang="en-IN" sz="4000" b="1" i="0" u="sng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IN" sz="4000" dirty="0"/>
              <a:t>Right anti join</a:t>
            </a:r>
          </a:p>
        </p:txBody>
      </p:sp>
      <p:pic>
        <p:nvPicPr>
          <p:cNvPr id="5122" name="Picture 2" descr="Left anti join example.">
            <a:extLst>
              <a:ext uri="{FF2B5EF4-FFF2-40B4-BE49-F238E27FC236}">
                <a16:creationId xmlns:a16="http://schemas.microsoft.com/office/drawing/2014/main" id="{DA6B0498-042B-5441-4C71-B57480CB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2109205"/>
            <a:ext cx="44196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5020E-F3DA-7878-2C70-2D99E3679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34" y="2103572"/>
            <a:ext cx="4503648" cy="29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74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FF5A38-F80B-BCA9-7530-B0F5B56DBB8D}"/>
              </a:ext>
            </a:extLst>
          </p:cNvPr>
          <p:cNvSpPr txBox="1">
            <a:spLocks/>
          </p:cNvSpPr>
          <p:nvPr/>
        </p:nvSpPr>
        <p:spPr>
          <a:xfrm>
            <a:off x="1158240" y="432313"/>
            <a:ext cx="9875520" cy="86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Errors in Power Query Editor</a:t>
            </a:r>
            <a:endParaRPr lang="en-IN" sz="3600" u="sng" dirty="0"/>
          </a:p>
        </p:txBody>
      </p:sp>
      <p:pic>
        <p:nvPicPr>
          <p:cNvPr id="1026" name="Picture 2" descr="Data source error, could not find the file because there's no drive D in the current environment.">
            <a:extLst>
              <a:ext uri="{FF2B5EF4-FFF2-40B4-BE49-F238E27FC236}">
                <a16:creationId xmlns:a16="http://schemas.microsoft.com/office/drawing/2014/main" id="{49B54710-8AF4-2B7A-0517-B7F2B4C4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43" y="1693119"/>
            <a:ext cx="7995847" cy="8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playing the error message by selecting whitespace in a table cell containing an error.">
            <a:extLst>
              <a:ext uri="{FF2B5EF4-FFF2-40B4-BE49-F238E27FC236}">
                <a16:creationId xmlns:a16="http://schemas.microsoft.com/office/drawing/2014/main" id="{C460B0E2-01C7-24E0-49DC-7E3A112B6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3429000"/>
            <a:ext cx="3914113" cy="24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533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FF5A38-F80B-BCA9-7530-B0F5B56DBB8D}"/>
              </a:ext>
            </a:extLst>
          </p:cNvPr>
          <p:cNvSpPr txBox="1">
            <a:spLocks/>
          </p:cNvSpPr>
          <p:nvPr/>
        </p:nvSpPr>
        <p:spPr>
          <a:xfrm>
            <a:off x="1158240" y="432313"/>
            <a:ext cx="9875520" cy="86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Errors in Power Query Editor</a:t>
            </a:r>
            <a:endParaRPr lang="en-IN" sz="3600" u="sng" dirty="0"/>
          </a:p>
        </p:txBody>
      </p:sp>
      <p:pic>
        <p:nvPicPr>
          <p:cNvPr id="1026" name="Picture 2" descr="Data source error, could not find the file because there's no drive D in the current environment.">
            <a:extLst>
              <a:ext uri="{FF2B5EF4-FFF2-40B4-BE49-F238E27FC236}">
                <a16:creationId xmlns:a16="http://schemas.microsoft.com/office/drawing/2014/main" id="{49B54710-8AF4-2B7A-0517-B7F2B4C4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43" y="1693119"/>
            <a:ext cx="7995847" cy="8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playing the error message by selecting whitespace in a table cell containing an error.">
            <a:extLst>
              <a:ext uri="{FF2B5EF4-FFF2-40B4-BE49-F238E27FC236}">
                <a16:creationId xmlns:a16="http://schemas.microsoft.com/office/drawing/2014/main" id="{C460B0E2-01C7-24E0-49DC-7E3A112B6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3429000"/>
            <a:ext cx="3914113" cy="24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22EF830C-BF32-AC07-2F29-625820E704EE}"/>
              </a:ext>
            </a:extLst>
          </p:cNvPr>
          <p:cNvCxnSpPr>
            <a:cxnSpLocks/>
            <a:endCxn id="1026" idx="1"/>
          </p:cNvCxnSpPr>
          <p:nvPr/>
        </p:nvCxnSpPr>
        <p:spPr>
          <a:xfrm rot="5400000" flipH="1" flipV="1">
            <a:off x="1372261" y="2286173"/>
            <a:ext cx="1006872" cy="672292"/>
          </a:xfrm>
          <a:prstGeom prst="curved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1D8090D-725B-A88C-07E3-63A22C7D1929}"/>
              </a:ext>
            </a:extLst>
          </p:cNvPr>
          <p:cNvCxnSpPr>
            <a:cxnSpLocks/>
            <a:endCxn id="1028" idx="1"/>
          </p:cNvCxnSpPr>
          <p:nvPr/>
        </p:nvCxnSpPr>
        <p:spPr>
          <a:xfrm flipV="1">
            <a:off x="2435290" y="4674735"/>
            <a:ext cx="1466150" cy="37312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969350-1255-1272-3EE0-B43BE25DA073}"/>
              </a:ext>
            </a:extLst>
          </p:cNvPr>
          <p:cNvSpPr/>
          <p:nvPr/>
        </p:nvSpPr>
        <p:spPr>
          <a:xfrm>
            <a:off x="1007706" y="3125755"/>
            <a:ext cx="1726163" cy="54117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6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Step-level error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2F6739-FD10-7870-DFE2-9D51158433CE}"/>
              </a:ext>
            </a:extLst>
          </p:cNvPr>
          <p:cNvSpPr/>
          <p:nvPr/>
        </p:nvSpPr>
        <p:spPr>
          <a:xfrm>
            <a:off x="1007706" y="4794478"/>
            <a:ext cx="1726163" cy="54117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161616"/>
                </a:solidFill>
                <a:latin typeface="Segoe UI" panose="020B0502040204020203" pitchFamily="34" charset="0"/>
              </a:rPr>
              <a:t>Cell-level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812F8-4078-882B-4EF9-7BEFE2429E3E}"/>
              </a:ext>
            </a:extLst>
          </p:cNvPr>
          <p:cNvSpPr txBox="1"/>
          <p:nvPr/>
        </p:nvSpPr>
        <p:spPr>
          <a:xfrm>
            <a:off x="576187" y="3201586"/>
            <a:ext cx="339691" cy="38951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192FC-E4A5-C78D-B231-E750397D2451}"/>
              </a:ext>
            </a:extLst>
          </p:cNvPr>
          <p:cNvSpPr txBox="1"/>
          <p:nvPr/>
        </p:nvSpPr>
        <p:spPr>
          <a:xfrm>
            <a:off x="576187" y="4853104"/>
            <a:ext cx="339691" cy="38951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4865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DFF5A38-F80B-BCA9-7530-B0F5B56DBB8D}"/>
              </a:ext>
            </a:extLst>
          </p:cNvPr>
          <p:cNvSpPr txBox="1">
            <a:spLocks/>
          </p:cNvSpPr>
          <p:nvPr/>
        </p:nvSpPr>
        <p:spPr>
          <a:xfrm>
            <a:off x="1158240" y="432313"/>
            <a:ext cx="9875520" cy="86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Errors in Power Query Editor</a:t>
            </a:r>
            <a:endParaRPr lang="en-IN" sz="3600" u="sng" dirty="0"/>
          </a:p>
        </p:txBody>
      </p:sp>
      <p:pic>
        <p:nvPicPr>
          <p:cNvPr id="1026" name="Picture 2" descr="Data source error, could not find the file because there's no drive D in the current environment.">
            <a:extLst>
              <a:ext uri="{FF2B5EF4-FFF2-40B4-BE49-F238E27FC236}">
                <a16:creationId xmlns:a16="http://schemas.microsoft.com/office/drawing/2014/main" id="{49B54710-8AF4-2B7A-0517-B7F2B4C4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43" y="1693119"/>
            <a:ext cx="7995847" cy="8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playing the error message by selecting whitespace in a table cell containing an error.">
            <a:extLst>
              <a:ext uri="{FF2B5EF4-FFF2-40B4-BE49-F238E27FC236}">
                <a16:creationId xmlns:a16="http://schemas.microsoft.com/office/drawing/2014/main" id="{C460B0E2-01C7-24E0-49DC-7E3A112B6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3429000"/>
            <a:ext cx="3914113" cy="24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22EF830C-BF32-AC07-2F29-625820E704EE}"/>
              </a:ext>
            </a:extLst>
          </p:cNvPr>
          <p:cNvCxnSpPr>
            <a:cxnSpLocks/>
            <a:endCxn id="1026" idx="1"/>
          </p:cNvCxnSpPr>
          <p:nvPr/>
        </p:nvCxnSpPr>
        <p:spPr>
          <a:xfrm rot="5400000" flipH="1" flipV="1">
            <a:off x="1372261" y="2286173"/>
            <a:ext cx="1006872" cy="672292"/>
          </a:xfrm>
          <a:prstGeom prst="curved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1D8090D-725B-A88C-07E3-63A22C7D1929}"/>
              </a:ext>
            </a:extLst>
          </p:cNvPr>
          <p:cNvCxnSpPr>
            <a:cxnSpLocks/>
            <a:endCxn id="1028" idx="1"/>
          </p:cNvCxnSpPr>
          <p:nvPr/>
        </p:nvCxnSpPr>
        <p:spPr>
          <a:xfrm flipV="1">
            <a:off x="2435290" y="4674735"/>
            <a:ext cx="1466150" cy="37312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969350-1255-1272-3EE0-B43BE25DA073}"/>
              </a:ext>
            </a:extLst>
          </p:cNvPr>
          <p:cNvSpPr/>
          <p:nvPr/>
        </p:nvSpPr>
        <p:spPr>
          <a:xfrm>
            <a:off x="1007706" y="3125755"/>
            <a:ext cx="1726163" cy="54117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6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Step-level error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2F6739-FD10-7870-DFE2-9D51158433CE}"/>
              </a:ext>
            </a:extLst>
          </p:cNvPr>
          <p:cNvSpPr/>
          <p:nvPr/>
        </p:nvSpPr>
        <p:spPr>
          <a:xfrm>
            <a:off x="1007706" y="4794478"/>
            <a:ext cx="1726163" cy="54117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161616"/>
                </a:solidFill>
                <a:latin typeface="Segoe UI" panose="020B0502040204020203" pitchFamily="34" charset="0"/>
              </a:rPr>
              <a:t>Cell-level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812F8-4078-882B-4EF9-7BEFE2429E3E}"/>
              </a:ext>
            </a:extLst>
          </p:cNvPr>
          <p:cNvSpPr txBox="1"/>
          <p:nvPr/>
        </p:nvSpPr>
        <p:spPr>
          <a:xfrm>
            <a:off x="576187" y="3201586"/>
            <a:ext cx="339691" cy="38951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192FC-E4A5-C78D-B231-E750397D2451}"/>
              </a:ext>
            </a:extLst>
          </p:cNvPr>
          <p:cNvSpPr txBox="1"/>
          <p:nvPr/>
        </p:nvSpPr>
        <p:spPr>
          <a:xfrm>
            <a:off x="576187" y="4853104"/>
            <a:ext cx="339691" cy="38951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2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6D0A787-B14F-B2F6-A95E-8B76E8445ABF}"/>
              </a:ext>
            </a:extLst>
          </p:cNvPr>
          <p:cNvSpPr/>
          <p:nvPr/>
        </p:nvSpPr>
        <p:spPr>
          <a:xfrm>
            <a:off x="8117633" y="3429000"/>
            <a:ext cx="279918" cy="2491469"/>
          </a:xfrm>
          <a:prstGeom prst="rightBrace">
            <a:avLst>
              <a:gd name="adj1" fmla="val 131666"/>
              <a:gd name="adj2" fmla="val 50000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4A61F7-4E65-2DD5-8909-9295F0D48699}"/>
              </a:ext>
            </a:extLst>
          </p:cNvPr>
          <p:cNvSpPr/>
          <p:nvPr/>
        </p:nvSpPr>
        <p:spPr>
          <a:xfrm>
            <a:off x="8619931" y="4548774"/>
            <a:ext cx="2273558" cy="864638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solidFill>
                  <a:srgbClr val="161616"/>
                </a:solidFill>
                <a:latin typeface="Segoe UI" panose="020B0502040204020203" pitchFamily="34" charset="0"/>
              </a:rPr>
              <a:t>Rename Errors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b="1" dirty="0">
                <a:solidFill>
                  <a:srgbClr val="161616"/>
                </a:solidFill>
                <a:latin typeface="Segoe UI" panose="020B0502040204020203" pitchFamily="34" charset="0"/>
              </a:rPr>
              <a:t>Remove Errors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8671C4-0FB2-E787-A653-27F240C8889C}"/>
              </a:ext>
            </a:extLst>
          </p:cNvPr>
          <p:cNvSpPr/>
          <p:nvPr/>
        </p:nvSpPr>
        <p:spPr>
          <a:xfrm>
            <a:off x="8619931" y="3946850"/>
            <a:ext cx="2273558" cy="556728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161616"/>
                </a:solidFill>
                <a:latin typeface="Segoe UI" panose="020B0502040204020203" pitchFamily="34" charset="0"/>
              </a:rPr>
              <a:t>Keep Errors</a:t>
            </a:r>
          </a:p>
        </p:txBody>
      </p:sp>
    </p:spTree>
    <p:extLst>
      <p:ext uri="{BB962C8B-B14F-4D97-AF65-F5344CB8AC3E}">
        <p14:creationId xmlns:p14="http://schemas.microsoft.com/office/powerpoint/2010/main" val="1270931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38650"/>
            <a:ext cx="3758993" cy="1041920"/>
          </a:xfrm>
        </p:spPr>
        <p:txBody>
          <a:bodyPr numCol="1">
            <a:normAutofit/>
          </a:bodyPr>
          <a:lstStyle/>
          <a:p>
            <a:r>
              <a:rPr lang="en-IN" sz="40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Filtering :</a:t>
            </a:r>
          </a:p>
        </p:txBody>
      </p:sp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45AB86-E314-34A9-CD29-2DCCC3BFE08E}"/>
              </a:ext>
            </a:extLst>
          </p:cNvPr>
          <p:cNvSpPr/>
          <p:nvPr/>
        </p:nvSpPr>
        <p:spPr>
          <a:xfrm>
            <a:off x="1250302" y="1688841"/>
            <a:ext cx="3666931" cy="3415004"/>
          </a:xfrm>
          <a:prstGeom prst="rect">
            <a:avLst/>
          </a:prstGeom>
          <a:solidFill>
            <a:srgbClr val="3680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51A33-7F0C-EDA7-57D0-06656A81EA6C}"/>
              </a:ext>
            </a:extLst>
          </p:cNvPr>
          <p:cNvSpPr txBox="1"/>
          <p:nvPr/>
        </p:nvSpPr>
        <p:spPr>
          <a:xfrm>
            <a:off x="1825689" y="2130387"/>
            <a:ext cx="4680857" cy="2531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</a:rPr>
              <a:t>Visual Interaction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</a:rPr>
              <a:t>Slicers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</a:rPr>
              <a:t>Drill Through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</a:rPr>
              <a:t>Drill Down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</a:rPr>
              <a:t>Filters Plane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</a:rPr>
              <a:t>Include / exclude</a:t>
            </a:r>
          </a:p>
        </p:txBody>
      </p:sp>
    </p:spTree>
    <p:extLst>
      <p:ext uri="{BB962C8B-B14F-4D97-AF65-F5344CB8AC3E}">
        <p14:creationId xmlns:p14="http://schemas.microsoft.com/office/powerpoint/2010/main" val="3471852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38650"/>
            <a:ext cx="3758993" cy="1041920"/>
          </a:xfrm>
        </p:spPr>
        <p:txBody>
          <a:bodyPr numCol="1">
            <a:normAutofit/>
          </a:bodyPr>
          <a:lstStyle/>
          <a:p>
            <a:r>
              <a:rPr lang="en-IN" sz="40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Pivoting :</a:t>
            </a:r>
          </a:p>
        </p:txBody>
      </p:sp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4554C7-ADAF-B344-04AE-F1C187369DF3}"/>
              </a:ext>
            </a:extLst>
          </p:cNvPr>
          <p:cNvGraphicFramePr>
            <a:graphicFrameLocks noGrp="1"/>
          </p:cNvGraphicFramePr>
          <p:nvPr/>
        </p:nvGraphicFramePr>
        <p:xfrm>
          <a:off x="1285097" y="2771521"/>
          <a:ext cx="364146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3822">
                  <a:extLst>
                    <a:ext uri="{9D8B030D-6E8A-4147-A177-3AD203B41FA5}">
                      <a16:colId xmlns:a16="http://schemas.microsoft.com/office/drawing/2014/main" val="2195409201"/>
                    </a:ext>
                  </a:extLst>
                </a:gridCol>
                <a:gridCol w="1557629">
                  <a:extLst>
                    <a:ext uri="{9D8B030D-6E8A-4147-A177-3AD203B41FA5}">
                      <a16:colId xmlns:a16="http://schemas.microsoft.com/office/drawing/2014/main" val="2997639774"/>
                    </a:ext>
                  </a:extLst>
                </a:gridCol>
                <a:gridCol w="870015">
                  <a:extLst>
                    <a:ext uri="{9D8B030D-6E8A-4147-A177-3AD203B41FA5}">
                      <a16:colId xmlns:a16="http://schemas.microsoft.com/office/drawing/2014/main" val="2341728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55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Bikes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8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45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Bikes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93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79082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FDE28E-D891-E65B-4C55-01093648D8CC}"/>
              </a:ext>
            </a:extLst>
          </p:cNvPr>
          <p:cNvGraphicFramePr>
            <a:graphicFrameLocks noGrp="1"/>
          </p:cNvGraphicFramePr>
          <p:nvPr/>
        </p:nvGraphicFramePr>
        <p:xfrm>
          <a:off x="6233980" y="3065573"/>
          <a:ext cx="461525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8418">
                  <a:extLst>
                    <a:ext uri="{9D8B030D-6E8A-4147-A177-3AD203B41FA5}">
                      <a16:colId xmlns:a16="http://schemas.microsoft.com/office/drawing/2014/main" val="2195409201"/>
                    </a:ext>
                  </a:extLst>
                </a:gridCol>
                <a:gridCol w="1621260">
                  <a:extLst>
                    <a:ext uri="{9D8B030D-6E8A-4147-A177-3AD203B41FA5}">
                      <a16:colId xmlns:a16="http://schemas.microsoft.com/office/drawing/2014/main" val="2997639774"/>
                    </a:ext>
                  </a:extLst>
                </a:gridCol>
                <a:gridCol w="1455576">
                  <a:extLst>
                    <a:ext uri="{9D8B030D-6E8A-4147-A177-3AD203B41FA5}">
                      <a16:colId xmlns:a16="http://schemas.microsoft.com/office/drawing/2014/main" val="2341728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Bikes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55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8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93517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DCFC426-9222-F3E0-D756-4DB632D05D63}"/>
              </a:ext>
            </a:extLst>
          </p:cNvPr>
          <p:cNvSpPr/>
          <p:nvPr/>
        </p:nvSpPr>
        <p:spPr>
          <a:xfrm>
            <a:off x="2498336" y="2771521"/>
            <a:ext cx="1548882" cy="18542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FCF31C-D43C-D0ED-7E9D-D10FD5A9102B}"/>
              </a:ext>
            </a:extLst>
          </p:cNvPr>
          <p:cNvSpPr/>
          <p:nvPr/>
        </p:nvSpPr>
        <p:spPr>
          <a:xfrm>
            <a:off x="7767166" y="3065573"/>
            <a:ext cx="3082068" cy="36809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C3AF322-D477-A25C-70CC-E30E3E1249AD}"/>
              </a:ext>
            </a:extLst>
          </p:cNvPr>
          <p:cNvCxnSpPr>
            <a:stCxn id="8" idx="0"/>
            <a:endCxn id="7" idx="0"/>
          </p:cNvCxnSpPr>
          <p:nvPr/>
        </p:nvCxnSpPr>
        <p:spPr>
          <a:xfrm rot="16200000" flipH="1">
            <a:off x="5760166" y="284132"/>
            <a:ext cx="294052" cy="5268830"/>
          </a:xfrm>
          <a:prstGeom prst="bentConnector3">
            <a:avLst>
              <a:gd name="adj1" fmla="val -7774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E208E-7092-FEA6-4AAD-7DBB1DD90000}"/>
              </a:ext>
            </a:extLst>
          </p:cNvPr>
          <p:cNvSpPr txBox="1"/>
          <p:nvPr/>
        </p:nvSpPr>
        <p:spPr>
          <a:xfrm>
            <a:off x="3921969" y="736444"/>
            <a:ext cx="6930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Moving rows to columns to see different summaries of the source data.</a:t>
            </a:r>
          </a:p>
        </p:txBody>
      </p:sp>
    </p:spTree>
    <p:extLst>
      <p:ext uri="{BB962C8B-B14F-4D97-AF65-F5344CB8AC3E}">
        <p14:creationId xmlns:p14="http://schemas.microsoft.com/office/powerpoint/2010/main" val="2704820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38650"/>
            <a:ext cx="3758993" cy="1041920"/>
          </a:xfrm>
        </p:spPr>
        <p:txBody>
          <a:bodyPr numCol="1">
            <a:normAutofit/>
          </a:bodyPr>
          <a:lstStyle/>
          <a:p>
            <a:r>
              <a:rPr lang="en-IN" sz="40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Pivoting :</a:t>
            </a:r>
          </a:p>
        </p:txBody>
      </p:sp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4554C7-ADAF-B344-04AE-F1C187369DF3}"/>
              </a:ext>
            </a:extLst>
          </p:cNvPr>
          <p:cNvGraphicFramePr>
            <a:graphicFrameLocks noGrp="1"/>
          </p:cNvGraphicFramePr>
          <p:nvPr/>
        </p:nvGraphicFramePr>
        <p:xfrm>
          <a:off x="1275767" y="1987750"/>
          <a:ext cx="364146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3822">
                  <a:extLst>
                    <a:ext uri="{9D8B030D-6E8A-4147-A177-3AD203B41FA5}">
                      <a16:colId xmlns:a16="http://schemas.microsoft.com/office/drawing/2014/main" val="2195409201"/>
                    </a:ext>
                  </a:extLst>
                </a:gridCol>
                <a:gridCol w="1557629">
                  <a:extLst>
                    <a:ext uri="{9D8B030D-6E8A-4147-A177-3AD203B41FA5}">
                      <a16:colId xmlns:a16="http://schemas.microsoft.com/office/drawing/2014/main" val="2997639774"/>
                    </a:ext>
                  </a:extLst>
                </a:gridCol>
                <a:gridCol w="870015">
                  <a:extLst>
                    <a:ext uri="{9D8B030D-6E8A-4147-A177-3AD203B41FA5}">
                      <a16:colId xmlns:a16="http://schemas.microsoft.com/office/drawing/2014/main" val="2341728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55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Bikes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8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45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Bikes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93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79082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FDE28E-D891-E65B-4C55-01093648D8CC}"/>
              </a:ext>
            </a:extLst>
          </p:cNvPr>
          <p:cNvGraphicFramePr>
            <a:graphicFrameLocks noGrp="1"/>
          </p:cNvGraphicFramePr>
          <p:nvPr/>
        </p:nvGraphicFramePr>
        <p:xfrm>
          <a:off x="6224650" y="2281802"/>
          <a:ext cx="461525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8418">
                  <a:extLst>
                    <a:ext uri="{9D8B030D-6E8A-4147-A177-3AD203B41FA5}">
                      <a16:colId xmlns:a16="http://schemas.microsoft.com/office/drawing/2014/main" val="2195409201"/>
                    </a:ext>
                  </a:extLst>
                </a:gridCol>
                <a:gridCol w="1621260">
                  <a:extLst>
                    <a:ext uri="{9D8B030D-6E8A-4147-A177-3AD203B41FA5}">
                      <a16:colId xmlns:a16="http://schemas.microsoft.com/office/drawing/2014/main" val="2997639774"/>
                    </a:ext>
                  </a:extLst>
                </a:gridCol>
                <a:gridCol w="1455576">
                  <a:extLst>
                    <a:ext uri="{9D8B030D-6E8A-4147-A177-3AD203B41FA5}">
                      <a16:colId xmlns:a16="http://schemas.microsoft.com/office/drawing/2014/main" val="2341728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Bikes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55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8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93517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DCFC426-9222-F3E0-D756-4DB632D05D63}"/>
              </a:ext>
            </a:extLst>
          </p:cNvPr>
          <p:cNvSpPr/>
          <p:nvPr/>
        </p:nvSpPr>
        <p:spPr>
          <a:xfrm>
            <a:off x="1275767" y="1997409"/>
            <a:ext cx="1234168" cy="18542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FCF31C-D43C-D0ED-7E9D-D10FD5A9102B}"/>
              </a:ext>
            </a:extLst>
          </p:cNvPr>
          <p:cNvSpPr/>
          <p:nvPr/>
        </p:nvSpPr>
        <p:spPr>
          <a:xfrm>
            <a:off x="7757836" y="4160365"/>
            <a:ext cx="3082068" cy="36809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C3AF322-D477-A25C-70CC-E30E3E1249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60630" y="-1201691"/>
            <a:ext cx="284393" cy="6639426"/>
          </a:xfrm>
          <a:prstGeom prst="bentConnector3">
            <a:avLst>
              <a:gd name="adj1" fmla="val -803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D1AE88-B42B-BA31-E7C4-055ED7B9D05C}"/>
              </a:ext>
            </a:extLst>
          </p:cNvPr>
          <p:cNvGraphicFramePr>
            <a:graphicFrameLocks noGrp="1"/>
          </p:cNvGraphicFramePr>
          <p:nvPr/>
        </p:nvGraphicFramePr>
        <p:xfrm>
          <a:off x="6224650" y="4160365"/>
          <a:ext cx="461525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8418">
                  <a:extLst>
                    <a:ext uri="{9D8B030D-6E8A-4147-A177-3AD203B41FA5}">
                      <a16:colId xmlns:a16="http://schemas.microsoft.com/office/drawing/2014/main" val="2195409201"/>
                    </a:ext>
                  </a:extLst>
                </a:gridCol>
                <a:gridCol w="1621260">
                  <a:extLst>
                    <a:ext uri="{9D8B030D-6E8A-4147-A177-3AD203B41FA5}">
                      <a16:colId xmlns:a16="http://schemas.microsoft.com/office/drawing/2014/main" val="2997639774"/>
                    </a:ext>
                  </a:extLst>
                </a:gridCol>
                <a:gridCol w="1455576">
                  <a:extLst>
                    <a:ext uri="{9D8B030D-6E8A-4147-A177-3AD203B41FA5}">
                      <a16:colId xmlns:a16="http://schemas.microsoft.com/office/drawing/2014/main" val="2341728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55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Bikes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8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935174"/>
                  </a:ext>
                </a:extLst>
              </a:tr>
            </a:tbl>
          </a:graphicData>
        </a:graphic>
      </p:graphicFrame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7886CBDC-E4D8-0E54-4063-CBB9D70126B9}"/>
              </a:ext>
            </a:extLst>
          </p:cNvPr>
          <p:cNvCxnSpPr>
            <a:cxnSpLocks/>
            <a:stCxn id="6" idx="1"/>
            <a:endCxn id="3" idx="0"/>
          </p:cNvCxnSpPr>
          <p:nvPr/>
        </p:nvCxnSpPr>
        <p:spPr>
          <a:xfrm rot="10800000" flipH="1" flipV="1">
            <a:off x="1275767" y="2914849"/>
            <a:ext cx="7256510" cy="1245515"/>
          </a:xfrm>
          <a:prstGeom prst="bentConnector4">
            <a:avLst>
              <a:gd name="adj1" fmla="val -3150"/>
              <a:gd name="adj2" fmla="val 87217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D79A59-58C4-A63B-F12B-A4BB2594F1EC}"/>
              </a:ext>
            </a:extLst>
          </p:cNvPr>
          <p:cNvSpPr txBox="1"/>
          <p:nvPr/>
        </p:nvSpPr>
        <p:spPr>
          <a:xfrm>
            <a:off x="3921969" y="736444"/>
            <a:ext cx="6930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Moving rows to columns to see different summaries of the source data.</a:t>
            </a:r>
          </a:p>
        </p:txBody>
      </p:sp>
    </p:spTree>
    <p:extLst>
      <p:ext uri="{BB962C8B-B14F-4D97-AF65-F5344CB8AC3E}">
        <p14:creationId xmlns:p14="http://schemas.microsoft.com/office/powerpoint/2010/main" val="18446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38650"/>
            <a:ext cx="3758993" cy="1041920"/>
          </a:xfrm>
        </p:spPr>
        <p:txBody>
          <a:bodyPr numCol="1">
            <a:normAutofit/>
          </a:bodyPr>
          <a:lstStyle/>
          <a:p>
            <a:r>
              <a:rPr lang="en-IN" sz="4000" b="1" i="0" u="sng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UnPivoting</a:t>
            </a:r>
            <a:r>
              <a:rPr lang="en-IN" sz="40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:</a:t>
            </a:r>
          </a:p>
        </p:txBody>
      </p:sp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FDE28E-D891-E65B-4C55-01093648D8CC}"/>
              </a:ext>
            </a:extLst>
          </p:cNvPr>
          <p:cNvGraphicFramePr>
            <a:graphicFrameLocks noGrp="1"/>
          </p:cNvGraphicFramePr>
          <p:nvPr/>
        </p:nvGraphicFramePr>
        <p:xfrm>
          <a:off x="1328346" y="2872740"/>
          <a:ext cx="461525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8418">
                  <a:extLst>
                    <a:ext uri="{9D8B030D-6E8A-4147-A177-3AD203B41FA5}">
                      <a16:colId xmlns:a16="http://schemas.microsoft.com/office/drawing/2014/main" val="2195409201"/>
                    </a:ext>
                  </a:extLst>
                </a:gridCol>
                <a:gridCol w="1621260">
                  <a:extLst>
                    <a:ext uri="{9D8B030D-6E8A-4147-A177-3AD203B41FA5}">
                      <a16:colId xmlns:a16="http://schemas.microsoft.com/office/drawing/2014/main" val="2997639774"/>
                    </a:ext>
                  </a:extLst>
                </a:gridCol>
                <a:gridCol w="1455576">
                  <a:extLst>
                    <a:ext uri="{9D8B030D-6E8A-4147-A177-3AD203B41FA5}">
                      <a16:colId xmlns:a16="http://schemas.microsoft.com/office/drawing/2014/main" val="2341728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Bikes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55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8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93517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DCFC426-9222-F3E0-D756-4DB632D05D63}"/>
              </a:ext>
            </a:extLst>
          </p:cNvPr>
          <p:cNvSpPr/>
          <p:nvPr/>
        </p:nvSpPr>
        <p:spPr>
          <a:xfrm>
            <a:off x="2870424" y="2872740"/>
            <a:ext cx="3073174" cy="35629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FCF31C-D43C-D0ED-7E9D-D10FD5A9102B}"/>
              </a:ext>
            </a:extLst>
          </p:cNvPr>
          <p:cNvSpPr/>
          <p:nvPr/>
        </p:nvSpPr>
        <p:spPr>
          <a:xfrm>
            <a:off x="8216865" y="2777806"/>
            <a:ext cx="1530220" cy="185419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C3AF322-D477-A25C-70CC-E30E3E1249AD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5400000" flipH="1" flipV="1">
            <a:off x="6168589" y="245190"/>
            <a:ext cx="94934" cy="5160166"/>
          </a:xfrm>
          <a:prstGeom prst="bentConnector3">
            <a:avLst>
              <a:gd name="adj1" fmla="val 694626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DF1A23-7EC8-0A46-9C50-0165B40BE217}"/>
              </a:ext>
            </a:extLst>
          </p:cNvPr>
          <p:cNvGraphicFramePr>
            <a:graphicFrameLocks noGrp="1"/>
          </p:cNvGraphicFramePr>
          <p:nvPr/>
        </p:nvGraphicFramePr>
        <p:xfrm>
          <a:off x="6975406" y="2777806"/>
          <a:ext cx="364146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3822">
                  <a:extLst>
                    <a:ext uri="{9D8B030D-6E8A-4147-A177-3AD203B41FA5}">
                      <a16:colId xmlns:a16="http://schemas.microsoft.com/office/drawing/2014/main" val="2195409201"/>
                    </a:ext>
                  </a:extLst>
                </a:gridCol>
                <a:gridCol w="1557629">
                  <a:extLst>
                    <a:ext uri="{9D8B030D-6E8A-4147-A177-3AD203B41FA5}">
                      <a16:colId xmlns:a16="http://schemas.microsoft.com/office/drawing/2014/main" val="2997639774"/>
                    </a:ext>
                  </a:extLst>
                </a:gridCol>
                <a:gridCol w="870015">
                  <a:extLst>
                    <a:ext uri="{9D8B030D-6E8A-4147-A177-3AD203B41FA5}">
                      <a16:colId xmlns:a16="http://schemas.microsoft.com/office/drawing/2014/main" val="2341728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55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Bikes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8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45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Bikes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93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Accessories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79082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AACA9D4-7666-FA6D-D40E-DA720F41FB07}"/>
              </a:ext>
            </a:extLst>
          </p:cNvPr>
          <p:cNvSpPr txBox="1"/>
          <p:nvPr/>
        </p:nvSpPr>
        <p:spPr>
          <a:xfrm>
            <a:off x="4407011" y="736444"/>
            <a:ext cx="6930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Moving columns to rows to see different summaries of the source data.</a:t>
            </a:r>
          </a:p>
        </p:txBody>
      </p:sp>
    </p:spTree>
    <p:extLst>
      <p:ext uri="{BB962C8B-B14F-4D97-AF65-F5344CB8AC3E}">
        <p14:creationId xmlns:p14="http://schemas.microsoft.com/office/powerpoint/2010/main" val="115360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58C65-49E4-38B9-79DA-A21F76EFD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34" y="495046"/>
            <a:ext cx="10524132" cy="58679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8DF70B-0747-8CD8-9A8D-5D96823FCD53}"/>
              </a:ext>
            </a:extLst>
          </p:cNvPr>
          <p:cNvSpPr/>
          <p:nvPr/>
        </p:nvSpPr>
        <p:spPr>
          <a:xfrm>
            <a:off x="1735494" y="3247053"/>
            <a:ext cx="1474237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139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C3AF322-D477-A25C-70CC-E30E3E1249AD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16200000" flipH="1">
            <a:off x="5300823" y="-1157360"/>
            <a:ext cx="94933" cy="7906726"/>
          </a:xfrm>
          <a:prstGeom prst="bentConnector3">
            <a:avLst>
              <a:gd name="adj1" fmla="val -240801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ACA9D4-7666-FA6D-D40E-DA720F41FB07}"/>
              </a:ext>
            </a:extLst>
          </p:cNvPr>
          <p:cNvSpPr txBox="1"/>
          <p:nvPr/>
        </p:nvSpPr>
        <p:spPr>
          <a:xfrm>
            <a:off x="4407010" y="889913"/>
            <a:ext cx="693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Turns rows into columns and columns into rows.</a:t>
            </a:r>
            <a:endParaRPr lang="en-US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26" name="Picture 2" descr="Sample source table to be transposed.">
            <a:extLst>
              <a:ext uri="{FF2B5EF4-FFF2-40B4-BE49-F238E27FC236}">
                <a16:creationId xmlns:a16="http://schemas.microsoft.com/office/drawing/2014/main" id="{1B4270EF-2609-64EB-DA27-CA6E6405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4" y="2748536"/>
            <a:ext cx="5505465" cy="13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CFC426-9222-F3E0-D756-4DB632D05D63}"/>
              </a:ext>
            </a:extLst>
          </p:cNvPr>
          <p:cNvSpPr/>
          <p:nvPr/>
        </p:nvSpPr>
        <p:spPr>
          <a:xfrm>
            <a:off x="774442" y="2748537"/>
            <a:ext cx="1240970" cy="133301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utoShape 8" descr="Final output table.">
            <a:extLst>
              <a:ext uri="{FF2B5EF4-FFF2-40B4-BE49-F238E27FC236}">
                <a16:creationId xmlns:a16="http://schemas.microsoft.com/office/drawing/2014/main" id="{B6FDDF08-4ED1-39D2-CA49-FA400AB6B3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29BF9-1211-0124-83F9-241BA9D4B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1" b="9882"/>
          <a:stretch/>
        </p:blipFill>
        <p:spPr>
          <a:xfrm>
            <a:off x="6735743" y="2811031"/>
            <a:ext cx="4601645" cy="142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FCF31C-D43C-D0ED-7E9D-D10FD5A9102B}"/>
              </a:ext>
            </a:extLst>
          </p:cNvPr>
          <p:cNvSpPr/>
          <p:nvPr/>
        </p:nvSpPr>
        <p:spPr>
          <a:xfrm>
            <a:off x="7265918" y="2843470"/>
            <a:ext cx="4071469" cy="36626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8FCCD-FA77-7235-D3AB-932ED5F611D3}"/>
              </a:ext>
            </a:extLst>
          </p:cNvPr>
          <p:cNvSpPr txBox="1">
            <a:spLocks/>
          </p:cNvSpPr>
          <p:nvPr/>
        </p:nvSpPr>
        <p:spPr>
          <a:xfrm>
            <a:off x="1158240" y="538650"/>
            <a:ext cx="3758993" cy="10419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u="sng">
                <a:solidFill>
                  <a:srgbClr val="161616"/>
                </a:solidFill>
                <a:latin typeface="Segoe UI" panose="020B0502040204020203" pitchFamily="34" charset="0"/>
              </a:rPr>
              <a:t>Transpose :</a:t>
            </a:r>
            <a:endParaRPr lang="en-IN" sz="4000" b="1" u="sng" dirty="0">
              <a:solidFill>
                <a:srgbClr val="16161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31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029BF9-1211-0124-83F9-241BA9D4B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1" b="9882"/>
          <a:stretch/>
        </p:blipFill>
        <p:spPr>
          <a:xfrm>
            <a:off x="6735743" y="2811031"/>
            <a:ext cx="4601645" cy="1429039"/>
          </a:xfrm>
          <a:prstGeom prst="rect">
            <a:avLst/>
          </a:prstGeom>
        </p:spPr>
      </p:pic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C3AF322-D477-A25C-70CC-E30E3E1249AD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16200000" flipH="1">
            <a:off x="5794501" y="-329201"/>
            <a:ext cx="429414" cy="6584890"/>
          </a:xfrm>
          <a:prstGeom prst="bentConnector3">
            <a:avLst>
              <a:gd name="adj1" fmla="val -53235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ACA9D4-7666-FA6D-D40E-DA720F41FB07}"/>
              </a:ext>
            </a:extLst>
          </p:cNvPr>
          <p:cNvSpPr txBox="1"/>
          <p:nvPr/>
        </p:nvSpPr>
        <p:spPr>
          <a:xfrm>
            <a:off x="4407010" y="889913"/>
            <a:ext cx="693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Turns rows into columns and columns into rows.</a:t>
            </a:r>
            <a:endParaRPr lang="en-US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26" name="Picture 2" descr="Sample source table to be transposed.">
            <a:extLst>
              <a:ext uri="{FF2B5EF4-FFF2-40B4-BE49-F238E27FC236}">
                <a16:creationId xmlns:a16="http://schemas.microsoft.com/office/drawing/2014/main" id="{1B4270EF-2609-64EB-DA27-CA6E6405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4" y="2748536"/>
            <a:ext cx="5505465" cy="13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CFC426-9222-F3E0-D756-4DB632D05D63}"/>
              </a:ext>
            </a:extLst>
          </p:cNvPr>
          <p:cNvSpPr/>
          <p:nvPr/>
        </p:nvSpPr>
        <p:spPr>
          <a:xfrm>
            <a:off x="2096278" y="2748537"/>
            <a:ext cx="1240970" cy="133301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utoShape 8" descr="Final output table.">
            <a:extLst>
              <a:ext uri="{FF2B5EF4-FFF2-40B4-BE49-F238E27FC236}">
                <a16:creationId xmlns:a16="http://schemas.microsoft.com/office/drawing/2014/main" id="{B6FDDF08-4ED1-39D2-CA49-FA400AB6B3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FCF31C-D43C-D0ED-7E9D-D10FD5A9102B}"/>
              </a:ext>
            </a:extLst>
          </p:cNvPr>
          <p:cNvSpPr/>
          <p:nvPr/>
        </p:nvSpPr>
        <p:spPr>
          <a:xfrm>
            <a:off x="7265918" y="3177951"/>
            <a:ext cx="4071469" cy="36626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8FCCD-FA77-7235-D3AB-932ED5F611D3}"/>
              </a:ext>
            </a:extLst>
          </p:cNvPr>
          <p:cNvSpPr txBox="1">
            <a:spLocks/>
          </p:cNvSpPr>
          <p:nvPr/>
        </p:nvSpPr>
        <p:spPr>
          <a:xfrm>
            <a:off x="1158240" y="538650"/>
            <a:ext cx="3758993" cy="10419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u="sng">
                <a:solidFill>
                  <a:srgbClr val="161616"/>
                </a:solidFill>
                <a:latin typeface="Segoe UI" panose="020B0502040204020203" pitchFamily="34" charset="0"/>
              </a:rPr>
              <a:t>Transpose :</a:t>
            </a:r>
            <a:endParaRPr lang="en-IN" sz="4000" b="1" u="sng" dirty="0">
              <a:solidFill>
                <a:srgbClr val="16161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77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029BF9-1211-0124-83F9-241BA9D4B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1" b="9882"/>
          <a:stretch/>
        </p:blipFill>
        <p:spPr>
          <a:xfrm>
            <a:off x="6735743" y="2811031"/>
            <a:ext cx="4601645" cy="1429039"/>
          </a:xfrm>
          <a:prstGeom prst="rect">
            <a:avLst/>
          </a:prstGeom>
        </p:spPr>
      </p:pic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C3AF322-D477-A25C-70CC-E30E3E1249AD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16200000" flipH="1">
            <a:off x="6253539" y="466686"/>
            <a:ext cx="752307" cy="5343918"/>
          </a:xfrm>
          <a:prstGeom prst="bentConnector3">
            <a:avLst>
              <a:gd name="adj1" fmla="val -30387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ACA9D4-7666-FA6D-D40E-DA720F41FB07}"/>
              </a:ext>
            </a:extLst>
          </p:cNvPr>
          <p:cNvSpPr txBox="1"/>
          <p:nvPr/>
        </p:nvSpPr>
        <p:spPr>
          <a:xfrm>
            <a:off x="4407010" y="889913"/>
            <a:ext cx="693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Turns rows into columns and columns into rows.</a:t>
            </a:r>
            <a:endParaRPr lang="en-US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26" name="Picture 2" descr="Sample source table to be transposed.">
            <a:extLst>
              <a:ext uri="{FF2B5EF4-FFF2-40B4-BE49-F238E27FC236}">
                <a16:creationId xmlns:a16="http://schemas.microsoft.com/office/drawing/2014/main" id="{1B4270EF-2609-64EB-DA27-CA6E6405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4" y="2748536"/>
            <a:ext cx="5505465" cy="13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CFC426-9222-F3E0-D756-4DB632D05D63}"/>
              </a:ext>
            </a:extLst>
          </p:cNvPr>
          <p:cNvSpPr/>
          <p:nvPr/>
        </p:nvSpPr>
        <p:spPr>
          <a:xfrm>
            <a:off x="3337249" y="2762492"/>
            <a:ext cx="1240970" cy="133301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utoShape 8" descr="Final output table.">
            <a:extLst>
              <a:ext uri="{FF2B5EF4-FFF2-40B4-BE49-F238E27FC236}">
                <a16:creationId xmlns:a16="http://schemas.microsoft.com/office/drawing/2014/main" id="{B6FDDF08-4ED1-39D2-CA49-FA400AB6B3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FCF31C-D43C-D0ED-7E9D-D10FD5A9102B}"/>
              </a:ext>
            </a:extLst>
          </p:cNvPr>
          <p:cNvSpPr/>
          <p:nvPr/>
        </p:nvSpPr>
        <p:spPr>
          <a:xfrm>
            <a:off x="7265917" y="3514799"/>
            <a:ext cx="4071469" cy="36626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8FCCD-FA77-7235-D3AB-932ED5F611D3}"/>
              </a:ext>
            </a:extLst>
          </p:cNvPr>
          <p:cNvSpPr txBox="1">
            <a:spLocks/>
          </p:cNvSpPr>
          <p:nvPr/>
        </p:nvSpPr>
        <p:spPr>
          <a:xfrm>
            <a:off x="1158240" y="538650"/>
            <a:ext cx="3758993" cy="10419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u="sng">
                <a:solidFill>
                  <a:srgbClr val="161616"/>
                </a:solidFill>
                <a:latin typeface="Segoe UI" panose="020B0502040204020203" pitchFamily="34" charset="0"/>
              </a:rPr>
              <a:t>Transpose :</a:t>
            </a:r>
            <a:endParaRPr lang="en-IN" sz="4000" b="1" u="sng" dirty="0">
              <a:solidFill>
                <a:srgbClr val="16161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074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029BF9-1211-0124-83F9-241BA9D4B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1" b="9882"/>
          <a:stretch/>
        </p:blipFill>
        <p:spPr>
          <a:xfrm>
            <a:off x="6735743" y="2811031"/>
            <a:ext cx="4601645" cy="1429039"/>
          </a:xfrm>
          <a:prstGeom prst="rect">
            <a:avLst/>
          </a:prstGeom>
        </p:spPr>
      </p:pic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ACA9D4-7666-FA6D-D40E-DA720F41FB07}"/>
              </a:ext>
            </a:extLst>
          </p:cNvPr>
          <p:cNvSpPr txBox="1"/>
          <p:nvPr/>
        </p:nvSpPr>
        <p:spPr>
          <a:xfrm>
            <a:off x="4407010" y="889913"/>
            <a:ext cx="693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Turns rows into columns and columns into rows.</a:t>
            </a:r>
            <a:endParaRPr lang="en-US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26" name="Picture 2" descr="Sample source table to be transposed.">
            <a:extLst>
              <a:ext uri="{FF2B5EF4-FFF2-40B4-BE49-F238E27FC236}">
                <a16:creationId xmlns:a16="http://schemas.microsoft.com/office/drawing/2014/main" id="{1B4270EF-2609-64EB-DA27-CA6E6405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4" y="2748536"/>
            <a:ext cx="5505465" cy="13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CFC426-9222-F3E0-D756-4DB632D05D63}"/>
              </a:ext>
            </a:extLst>
          </p:cNvPr>
          <p:cNvSpPr/>
          <p:nvPr/>
        </p:nvSpPr>
        <p:spPr>
          <a:xfrm>
            <a:off x="4609201" y="2762492"/>
            <a:ext cx="1240970" cy="133301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utoShape 8" descr="Final output table.">
            <a:extLst>
              <a:ext uri="{FF2B5EF4-FFF2-40B4-BE49-F238E27FC236}">
                <a16:creationId xmlns:a16="http://schemas.microsoft.com/office/drawing/2014/main" id="{B6FDDF08-4ED1-39D2-CA49-FA400AB6B3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C3AF322-D477-A25C-70CC-E30E3E1249AD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16200000" flipH="1">
            <a:off x="6749556" y="1242621"/>
            <a:ext cx="1032225" cy="4071966"/>
          </a:xfrm>
          <a:prstGeom prst="bentConnector3">
            <a:avLst>
              <a:gd name="adj1" fmla="val -22146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FFCF31C-D43C-D0ED-7E9D-D10FD5A9102B}"/>
              </a:ext>
            </a:extLst>
          </p:cNvPr>
          <p:cNvSpPr/>
          <p:nvPr/>
        </p:nvSpPr>
        <p:spPr>
          <a:xfrm>
            <a:off x="7265917" y="3794717"/>
            <a:ext cx="4071469" cy="36626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88FCCD-FA77-7235-D3AB-932ED5F611D3}"/>
              </a:ext>
            </a:extLst>
          </p:cNvPr>
          <p:cNvSpPr txBox="1">
            <a:spLocks/>
          </p:cNvSpPr>
          <p:nvPr/>
        </p:nvSpPr>
        <p:spPr>
          <a:xfrm>
            <a:off x="1158240" y="538650"/>
            <a:ext cx="3758993" cy="10419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u="sng">
                <a:solidFill>
                  <a:srgbClr val="161616"/>
                </a:solidFill>
                <a:latin typeface="Segoe UI" panose="020B0502040204020203" pitchFamily="34" charset="0"/>
              </a:rPr>
              <a:t>Transpose :</a:t>
            </a:r>
            <a:endParaRPr lang="en-IN" sz="4000" b="1" u="sng" dirty="0">
              <a:solidFill>
                <a:srgbClr val="161616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177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38650"/>
            <a:ext cx="3758993" cy="1041920"/>
          </a:xfrm>
        </p:spPr>
        <p:txBody>
          <a:bodyPr numCol="1">
            <a:normAutofit/>
          </a:bodyPr>
          <a:lstStyle/>
          <a:p>
            <a:r>
              <a:rPr lang="en-IN" sz="40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Transpose :</a:t>
            </a:r>
          </a:p>
        </p:txBody>
      </p:sp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pic>
        <p:nvPicPr>
          <p:cNvPr id="1026" name="Picture 2" descr="Sample source table to be transposed.">
            <a:extLst>
              <a:ext uri="{FF2B5EF4-FFF2-40B4-BE49-F238E27FC236}">
                <a16:creationId xmlns:a16="http://schemas.microsoft.com/office/drawing/2014/main" id="{1B4270EF-2609-64EB-DA27-CA6E6405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4" y="2748536"/>
            <a:ext cx="5505465" cy="13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Final output table.">
            <a:extLst>
              <a:ext uri="{FF2B5EF4-FFF2-40B4-BE49-F238E27FC236}">
                <a16:creationId xmlns:a16="http://schemas.microsoft.com/office/drawing/2014/main" id="{B6FDDF08-4ED1-39D2-CA49-FA400AB6B3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29BF9-1211-0124-83F9-241BA9D4B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1" b="9882"/>
          <a:stretch/>
        </p:blipFill>
        <p:spPr>
          <a:xfrm>
            <a:off x="6735742" y="2796003"/>
            <a:ext cx="4601645" cy="14290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26897A-5718-8ED7-1ED7-EC53ECA6FC77}"/>
              </a:ext>
            </a:extLst>
          </p:cNvPr>
          <p:cNvSpPr/>
          <p:nvPr/>
        </p:nvSpPr>
        <p:spPr>
          <a:xfrm>
            <a:off x="854613" y="3097425"/>
            <a:ext cx="5088986" cy="3134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CA5321-7CE4-385E-5F0D-D05EB6B10D53}"/>
              </a:ext>
            </a:extLst>
          </p:cNvPr>
          <p:cNvSpPr/>
          <p:nvPr/>
        </p:nvSpPr>
        <p:spPr>
          <a:xfrm>
            <a:off x="7172130" y="2796003"/>
            <a:ext cx="1346719" cy="13530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86D95E0-9FA1-B9CF-5712-F2AB5F1F830A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16200000" flipH="1">
            <a:off x="5253225" y="1556765"/>
            <a:ext cx="738147" cy="4446384"/>
          </a:xfrm>
          <a:prstGeom prst="bentConnector3">
            <a:avLst>
              <a:gd name="adj1" fmla="val 130969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9F587E-2EEF-C8D0-2B83-64BCD8E6414C}"/>
              </a:ext>
            </a:extLst>
          </p:cNvPr>
          <p:cNvSpPr txBox="1"/>
          <p:nvPr/>
        </p:nvSpPr>
        <p:spPr>
          <a:xfrm>
            <a:off x="4407010" y="889913"/>
            <a:ext cx="693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Turns rows into columns and columns into rows.</a:t>
            </a:r>
            <a:endParaRPr lang="en-US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277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38650"/>
            <a:ext cx="3758993" cy="1041920"/>
          </a:xfrm>
        </p:spPr>
        <p:txBody>
          <a:bodyPr numCol="1">
            <a:normAutofit/>
          </a:bodyPr>
          <a:lstStyle/>
          <a:p>
            <a:r>
              <a:rPr lang="en-IN" sz="40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Transpose :</a:t>
            </a:r>
          </a:p>
        </p:txBody>
      </p:sp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pic>
        <p:nvPicPr>
          <p:cNvPr id="1026" name="Picture 2" descr="Sample source table to be transposed.">
            <a:extLst>
              <a:ext uri="{FF2B5EF4-FFF2-40B4-BE49-F238E27FC236}">
                <a16:creationId xmlns:a16="http://schemas.microsoft.com/office/drawing/2014/main" id="{1B4270EF-2609-64EB-DA27-CA6E6405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4" y="2748536"/>
            <a:ext cx="5505465" cy="13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Final output table.">
            <a:extLst>
              <a:ext uri="{FF2B5EF4-FFF2-40B4-BE49-F238E27FC236}">
                <a16:creationId xmlns:a16="http://schemas.microsoft.com/office/drawing/2014/main" id="{B6FDDF08-4ED1-39D2-CA49-FA400AB6B3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29BF9-1211-0124-83F9-241BA9D4B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1" b="9882"/>
          <a:stretch/>
        </p:blipFill>
        <p:spPr>
          <a:xfrm>
            <a:off x="6735742" y="2796003"/>
            <a:ext cx="4601645" cy="14290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26897A-5718-8ED7-1ED7-EC53ECA6FC77}"/>
              </a:ext>
            </a:extLst>
          </p:cNvPr>
          <p:cNvSpPr/>
          <p:nvPr/>
        </p:nvSpPr>
        <p:spPr>
          <a:xfrm>
            <a:off x="854614" y="3415044"/>
            <a:ext cx="5088986" cy="3134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CA5321-7CE4-385E-5F0D-D05EB6B10D53}"/>
              </a:ext>
            </a:extLst>
          </p:cNvPr>
          <p:cNvSpPr/>
          <p:nvPr/>
        </p:nvSpPr>
        <p:spPr>
          <a:xfrm>
            <a:off x="8453535" y="2811572"/>
            <a:ext cx="1642187" cy="13530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86D95E0-9FA1-B9CF-5712-F2AB5F1F830A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16200000" flipH="1">
            <a:off x="6118820" y="1008790"/>
            <a:ext cx="436097" cy="5875522"/>
          </a:xfrm>
          <a:prstGeom prst="bentConnector3">
            <a:avLst>
              <a:gd name="adj1" fmla="val 15242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9F587E-2EEF-C8D0-2B83-64BCD8E6414C}"/>
              </a:ext>
            </a:extLst>
          </p:cNvPr>
          <p:cNvSpPr txBox="1"/>
          <p:nvPr/>
        </p:nvSpPr>
        <p:spPr>
          <a:xfrm>
            <a:off x="4407010" y="889913"/>
            <a:ext cx="693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Turns rows into columns and columns into rows.</a:t>
            </a:r>
            <a:endParaRPr lang="en-US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48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3647-65D0-4D3D-8E20-8045CF58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538650"/>
            <a:ext cx="3758993" cy="1041920"/>
          </a:xfrm>
        </p:spPr>
        <p:txBody>
          <a:bodyPr numCol="1">
            <a:normAutofit/>
          </a:bodyPr>
          <a:lstStyle/>
          <a:p>
            <a:r>
              <a:rPr lang="en-IN" sz="40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Transpose :</a:t>
            </a:r>
          </a:p>
        </p:txBody>
      </p:sp>
      <p:sp>
        <p:nvSpPr>
          <p:cNvPr id="5" name="AutoShape 12" descr="Right outer join example.">
            <a:extLst>
              <a:ext uri="{FF2B5EF4-FFF2-40B4-BE49-F238E27FC236}">
                <a16:creationId xmlns:a16="http://schemas.microsoft.com/office/drawing/2014/main" id="{7411A8B4-5D65-A38D-01EB-B65F21B8D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5212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EDB31-2775-258D-413C-1EE4EEA0EFB6}"/>
              </a:ext>
            </a:extLst>
          </p:cNvPr>
          <p:cNvSpPr txBox="1"/>
          <p:nvPr/>
        </p:nvSpPr>
        <p:spPr>
          <a:xfrm>
            <a:off x="6319934" y="708745"/>
            <a:ext cx="6097554" cy="70173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7500"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b="1" i="0" u="sng">
                <a:solidFill>
                  <a:srgbClr val="161616"/>
                </a:solidFill>
                <a:effectLst/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endParaRPr lang="en-IN" sz="4000" dirty="0"/>
          </a:p>
        </p:txBody>
      </p:sp>
      <p:pic>
        <p:nvPicPr>
          <p:cNvPr id="1026" name="Picture 2" descr="Sample source table to be transposed.">
            <a:extLst>
              <a:ext uri="{FF2B5EF4-FFF2-40B4-BE49-F238E27FC236}">
                <a16:creationId xmlns:a16="http://schemas.microsoft.com/office/drawing/2014/main" id="{1B4270EF-2609-64EB-DA27-CA6E64050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4" y="2748536"/>
            <a:ext cx="5505465" cy="13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Final output table.">
            <a:extLst>
              <a:ext uri="{FF2B5EF4-FFF2-40B4-BE49-F238E27FC236}">
                <a16:creationId xmlns:a16="http://schemas.microsoft.com/office/drawing/2014/main" id="{B6FDDF08-4ED1-39D2-CA49-FA400AB6B3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29BF9-1211-0124-83F9-241BA9D4B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1" b="9882"/>
          <a:stretch/>
        </p:blipFill>
        <p:spPr>
          <a:xfrm>
            <a:off x="6735742" y="2796003"/>
            <a:ext cx="4601645" cy="14290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26897A-5718-8ED7-1ED7-EC53ECA6FC77}"/>
              </a:ext>
            </a:extLst>
          </p:cNvPr>
          <p:cNvSpPr/>
          <p:nvPr/>
        </p:nvSpPr>
        <p:spPr>
          <a:xfrm>
            <a:off x="854614" y="3674746"/>
            <a:ext cx="5088986" cy="3134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CA5321-7CE4-385E-5F0D-D05EB6B10D53}"/>
              </a:ext>
            </a:extLst>
          </p:cNvPr>
          <p:cNvSpPr/>
          <p:nvPr/>
        </p:nvSpPr>
        <p:spPr>
          <a:xfrm>
            <a:off x="10095722" y="2811571"/>
            <a:ext cx="1308435" cy="13530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86D95E0-9FA1-B9CF-5712-F2AB5F1F830A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16200000" flipH="1">
            <a:off x="6986326" y="400985"/>
            <a:ext cx="176394" cy="7350833"/>
          </a:xfrm>
          <a:prstGeom prst="bentConnector3">
            <a:avLst>
              <a:gd name="adj1" fmla="val 22959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9F587E-2EEF-C8D0-2B83-64BCD8E6414C}"/>
              </a:ext>
            </a:extLst>
          </p:cNvPr>
          <p:cNvSpPr txBox="1"/>
          <p:nvPr/>
        </p:nvSpPr>
        <p:spPr>
          <a:xfrm>
            <a:off x="4407010" y="889913"/>
            <a:ext cx="693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Turns rows into columns and columns into rows.</a:t>
            </a:r>
            <a:endParaRPr lang="en-US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856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6D8D-084C-16EF-25BD-B243D784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216" y="1735313"/>
            <a:ext cx="5236339" cy="566057"/>
          </a:xfrm>
        </p:spPr>
        <p:txBody>
          <a:bodyPr>
            <a:normAutofit fontScale="90000"/>
          </a:bodyPr>
          <a:lstStyle/>
          <a:p>
            <a:r>
              <a:rPr lang="en-US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Fact tables</a:t>
            </a:r>
            <a:r>
              <a:rPr lang="en-US" b="0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</a:t>
            </a:r>
            <a:endParaRPr lang="en-IN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298C0-62F4-F8FF-198B-59CEB5B8E590}"/>
              </a:ext>
            </a:extLst>
          </p:cNvPr>
          <p:cNvSpPr txBox="1"/>
          <p:nvPr/>
        </p:nvSpPr>
        <p:spPr>
          <a:xfrm>
            <a:off x="1242216" y="2413337"/>
            <a:ext cx="3404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store observations or events</a:t>
            </a:r>
          </a:p>
          <a:p>
            <a:endParaRPr lang="en-US" b="0" i="1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</a:rPr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sales orders,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stock balances,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exchange rates,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temperatures, etc.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DAEA2E-7909-7BEE-3B2B-A4F04AE5BE80}"/>
              </a:ext>
            </a:extLst>
          </p:cNvPr>
          <p:cNvSpPr txBox="1">
            <a:spLocks/>
          </p:cNvSpPr>
          <p:nvPr/>
        </p:nvSpPr>
        <p:spPr>
          <a:xfrm>
            <a:off x="6478555" y="1735313"/>
            <a:ext cx="5236339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rgbClr val="161616"/>
                </a:solidFill>
                <a:latin typeface="Segoe UI" panose="020B0502040204020203" pitchFamily="34" charset="0"/>
              </a:rPr>
              <a:t>Dimension tables</a:t>
            </a:r>
            <a:r>
              <a:rPr lang="en-US" u="sng" dirty="0">
                <a:solidFill>
                  <a:srgbClr val="161616"/>
                </a:solidFill>
                <a:latin typeface="Segoe UI" panose="020B0502040204020203" pitchFamily="34" charset="0"/>
              </a:rPr>
              <a:t> </a:t>
            </a:r>
            <a:endParaRPr lang="en-IN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92A8A-7B69-11D5-F314-2F96E4CD4A6F}"/>
              </a:ext>
            </a:extLst>
          </p:cNvPr>
          <p:cNvSpPr txBox="1"/>
          <p:nvPr/>
        </p:nvSpPr>
        <p:spPr>
          <a:xfrm>
            <a:off x="6478555" y="2413337"/>
            <a:ext cx="3934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describe business entities</a:t>
            </a:r>
          </a:p>
          <a:p>
            <a:endParaRPr lang="en-IN" b="0" i="1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</a:rPr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products,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people,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places,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concepts including time itself..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97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EB8B6-515C-4BFF-329D-569373B9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15" y="1536098"/>
            <a:ext cx="6612295" cy="46687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3CB133-F3F7-68A0-6761-905FCF33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694" y="540820"/>
            <a:ext cx="9875520" cy="849442"/>
          </a:xfrm>
        </p:spPr>
        <p:txBody>
          <a:bodyPr/>
          <a:lstStyle/>
          <a:p>
            <a:pPr algn="ctr"/>
            <a:r>
              <a:rPr lang="en-IN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Star schema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21192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eate a data model in Power BI – Giulio Stefanica">
            <a:extLst>
              <a:ext uri="{FF2B5EF4-FFF2-40B4-BE49-F238E27FC236}">
                <a16:creationId xmlns:a16="http://schemas.microsoft.com/office/drawing/2014/main" id="{CE5C28D7-7A99-C29B-2254-A45947BE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762000"/>
            <a:ext cx="917257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3CB133-F3F7-68A0-6761-905FCF33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69" y="335546"/>
            <a:ext cx="9195318" cy="40157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Star schema</a:t>
            </a:r>
            <a:endParaRPr lang="en-IN" sz="2800" u="sng" dirty="0"/>
          </a:p>
        </p:txBody>
      </p:sp>
      <p:sp>
        <p:nvSpPr>
          <p:cNvPr id="2" name="AutoShape 2" descr="Image shows an illustration of a star schema.">
            <a:extLst>
              <a:ext uri="{FF2B5EF4-FFF2-40B4-BE49-F238E27FC236}">
                <a16:creationId xmlns:a16="http://schemas.microsoft.com/office/drawing/2014/main" id="{C1354941-4C66-D961-8C9E-365AB5A1D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A3C20B-1281-C77A-8CE4-8761B4539CF5}"/>
              </a:ext>
            </a:extLst>
          </p:cNvPr>
          <p:cNvSpPr/>
          <p:nvPr/>
        </p:nvSpPr>
        <p:spPr>
          <a:xfrm>
            <a:off x="1509711" y="2873828"/>
            <a:ext cx="9172575" cy="95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615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B8E3A-D1F0-9DDA-8E7B-FA5EAC56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168" y="502666"/>
            <a:ext cx="6957663" cy="58526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FB8408-EC91-B12C-DD8D-47B6B2FF09FB}"/>
              </a:ext>
            </a:extLst>
          </p:cNvPr>
          <p:cNvSpPr/>
          <p:nvPr/>
        </p:nvSpPr>
        <p:spPr>
          <a:xfrm>
            <a:off x="5010539" y="4105470"/>
            <a:ext cx="1726163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843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eate a data model in Power BI – Giulio Stefanica">
            <a:extLst>
              <a:ext uri="{FF2B5EF4-FFF2-40B4-BE49-F238E27FC236}">
                <a16:creationId xmlns:a16="http://schemas.microsoft.com/office/drawing/2014/main" id="{CE5C28D7-7A99-C29B-2254-A45947BE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762000"/>
            <a:ext cx="917257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3CB133-F3F7-68A0-6761-905FCF33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69" y="335546"/>
            <a:ext cx="9195318" cy="40157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Star schema</a:t>
            </a:r>
            <a:endParaRPr lang="en-IN" sz="2800" u="sng" dirty="0"/>
          </a:p>
        </p:txBody>
      </p:sp>
      <p:sp>
        <p:nvSpPr>
          <p:cNvPr id="2" name="AutoShape 2" descr="Image shows an illustration of a star schema.">
            <a:extLst>
              <a:ext uri="{FF2B5EF4-FFF2-40B4-BE49-F238E27FC236}">
                <a16:creationId xmlns:a16="http://schemas.microsoft.com/office/drawing/2014/main" id="{C1354941-4C66-D961-8C9E-365AB5A1D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926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3CB133-F3F7-68A0-6761-905FCF33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720" y="438539"/>
            <a:ext cx="5722469" cy="242596"/>
          </a:xfrm>
        </p:spPr>
        <p:txBody>
          <a:bodyPr>
            <a:noAutofit/>
          </a:bodyPr>
          <a:lstStyle/>
          <a:p>
            <a:pPr algn="ctr"/>
            <a:r>
              <a:rPr lang="en-IN" sz="28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Snowflakes schema</a:t>
            </a:r>
            <a:endParaRPr lang="en-IN" sz="2800" u="sng" dirty="0"/>
          </a:p>
        </p:txBody>
      </p:sp>
      <p:sp>
        <p:nvSpPr>
          <p:cNvPr id="2" name="AutoShape 2" descr="Image shows an illustration of a star schema.">
            <a:extLst>
              <a:ext uri="{FF2B5EF4-FFF2-40B4-BE49-F238E27FC236}">
                <a16:creationId xmlns:a16="http://schemas.microsoft.com/office/drawing/2014/main" id="{C1354941-4C66-D961-8C9E-365AB5A1D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9CD78-135D-F5D3-27CF-6D1511C2A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8" y="980954"/>
            <a:ext cx="8594184" cy="54385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1BA9B6-9DE2-6817-172D-65595D626443}"/>
              </a:ext>
            </a:extLst>
          </p:cNvPr>
          <p:cNvSpPr/>
          <p:nvPr/>
        </p:nvSpPr>
        <p:spPr>
          <a:xfrm>
            <a:off x="3984171" y="1222311"/>
            <a:ext cx="774442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73DC7F-6029-1EC0-9CD5-C17555A226CA}"/>
              </a:ext>
            </a:extLst>
          </p:cNvPr>
          <p:cNvSpPr/>
          <p:nvPr/>
        </p:nvSpPr>
        <p:spPr>
          <a:xfrm>
            <a:off x="6727371" y="1222311"/>
            <a:ext cx="1492898" cy="1847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6571A-3266-6475-C518-96131665A167}"/>
              </a:ext>
            </a:extLst>
          </p:cNvPr>
          <p:cNvSpPr/>
          <p:nvPr/>
        </p:nvSpPr>
        <p:spPr>
          <a:xfrm>
            <a:off x="6727371" y="4341846"/>
            <a:ext cx="1492898" cy="1847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97F72-DC25-47BF-EC97-BAA0AA110334}"/>
              </a:ext>
            </a:extLst>
          </p:cNvPr>
          <p:cNvSpPr txBox="1"/>
          <p:nvPr/>
        </p:nvSpPr>
        <p:spPr>
          <a:xfrm>
            <a:off x="9143998" y="2239346"/>
            <a:ext cx="63448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Gender</a:t>
            </a:r>
            <a:endParaRPr lang="en-IN" sz="10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682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3CB133-F3F7-68A0-6761-905FCF33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720" y="438539"/>
            <a:ext cx="5722469" cy="242596"/>
          </a:xfrm>
        </p:spPr>
        <p:txBody>
          <a:bodyPr>
            <a:noAutofit/>
          </a:bodyPr>
          <a:lstStyle/>
          <a:p>
            <a:pPr algn="ctr"/>
            <a:r>
              <a:rPr lang="en-IN" sz="2800" b="1" i="0" u="sng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Snowflakes schema</a:t>
            </a:r>
            <a:endParaRPr lang="en-IN" sz="2800" u="sng" dirty="0"/>
          </a:p>
        </p:txBody>
      </p:sp>
      <p:sp>
        <p:nvSpPr>
          <p:cNvPr id="2" name="AutoShape 2" descr="Image shows an illustration of a star schema.">
            <a:extLst>
              <a:ext uri="{FF2B5EF4-FFF2-40B4-BE49-F238E27FC236}">
                <a16:creationId xmlns:a16="http://schemas.microsoft.com/office/drawing/2014/main" id="{C1354941-4C66-D961-8C9E-365AB5A1D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9CD78-135D-F5D3-27CF-6D1511C2A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8" y="980954"/>
            <a:ext cx="8594184" cy="5438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0AA4A7-203D-8890-7BA4-C16085C46C41}"/>
              </a:ext>
            </a:extLst>
          </p:cNvPr>
          <p:cNvSpPr txBox="1"/>
          <p:nvPr/>
        </p:nvSpPr>
        <p:spPr>
          <a:xfrm>
            <a:off x="9143998" y="2239346"/>
            <a:ext cx="63448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Gender</a:t>
            </a:r>
            <a:endParaRPr lang="en-IN" sz="10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440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shows an illustration of a star schema.">
            <a:extLst>
              <a:ext uri="{FF2B5EF4-FFF2-40B4-BE49-F238E27FC236}">
                <a16:creationId xmlns:a16="http://schemas.microsoft.com/office/drawing/2014/main" id="{C1354941-4C66-D961-8C9E-365AB5A1DB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2" name="Picture 2" descr="Model relationships in Power BI Desktop - Power BI | Microsoft Learn">
            <a:extLst>
              <a:ext uri="{FF2B5EF4-FFF2-40B4-BE49-F238E27FC236}">
                <a16:creationId xmlns:a16="http://schemas.microsoft.com/office/drawing/2014/main" id="{32D42662-E4BF-DBD2-3702-50353F434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1" y="250759"/>
            <a:ext cx="11719243" cy="637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10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Exploring In-Depth Insights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5E4A0B-136D-9EBA-7599-392787794F0B}"/>
              </a:ext>
            </a:extLst>
          </p:cNvPr>
          <p:cNvSpPr txBox="1"/>
          <p:nvPr/>
        </p:nvSpPr>
        <p:spPr>
          <a:xfrm>
            <a:off x="1173324" y="1400344"/>
            <a:ext cx="7401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Power BI, there are several features and techniques to explore insights in-depth. </a:t>
            </a:r>
          </a:p>
          <a:p>
            <a:endParaRPr lang="en-US" sz="2000" i="1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Some key approaches within Power BI: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/>
              </a:rPr>
              <a:t>Drill Down</a:t>
            </a:r>
            <a:endParaRPr lang="en-IN" b="1" dirty="0">
              <a:latin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Drill Through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Tool Tips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Navigating from summarized data to more detailed levels within the same visualization.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Moving to a dedicated page with detailed information specific to a data point in a report.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Displaying additional information upon hovering over a data point in a visualization, providing on-demand insights.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5638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Exploring In-Depth Insights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5E4A0B-136D-9EBA-7599-392787794F0B}"/>
              </a:ext>
            </a:extLst>
          </p:cNvPr>
          <p:cNvSpPr txBox="1"/>
          <p:nvPr/>
        </p:nvSpPr>
        <p:spPr>
          <a:xfrm>
            <a:off x="1173324" y="1400344"/>
            <a:ext cx="7401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Power BI, there are several features and techniques to explore insights in-depth. </a:t>
            </a:r>
          </a:p>
          <a:p>
            <a:endParaRPr lang="en-US" sz="2000" i="1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Some key approaches within Power BI: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oogle Sans"/>
              </a:rPr>
              <a:t>Drill Down</a:t>
            </a:r>
            <a:endParaRPr lang="en-IN" b="1" dirty="0">
              <a:latin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Drill Through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Tool Tips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Navigating from summarized data to more detailed levels within the same visualization.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Moving to a dedicated page with detailed information specific to a data point in a report.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Displaying additional information upon hovering over a data point in a visualization, providing on-demand insights.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101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Exploring In-Depth Insights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5E4A0B-136D-9EBA-7599-392787794F0B}"/>
              </a:ext>
            </a:extLst>
          </p:cNvPr>
          <p:cNvSpPr txBox="1"/>
          <p:nvPr/>
        </p:nvSpPr>
        <p:spPr>
          <a:xfrm>
            <a:off x="1173324" y="1400344"/>
            <a:ext cx="7401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Power BI, there are several features and techniques to explore insights in-depth. </a:t>
            </a:r>
          </a:p>
          <a:p>
            <a:endParaRPr lang="en-US" sz="2000" i="1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Some key approaches within Power BI: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/>
              </a:rPr>
              <a:t>Drill Down</a:t>
            </a:r>
            <a:endParaRPr lang="en-IN" b="1" dirty="0">
              <a:latin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pPr algn="ctr"/>
            <a:r>
              <a:rPr lang="en-US" dirty="0"/>
              <a:t>Drill Through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Tool Tips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Navigating from summarized data to more detailed levels within the same visualization.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Moving to a dedicated page with detailed information specific to a data point in a report.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Displaying additional information upon hovering over a data point in a visualization, providing on-demand insights.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19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Exploring In-Depth Insights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5E4A0B-136D-9EBA-7599-392787794F0B}"/>
              </a:ext>
            </a:extLst>
          </p:cNvPr>
          <p:cNvSpPr txBox="1"/>
          <p:nvPr/>
        </p:nvSpPr>
        <p:spPr>
          <a:xfrm>
            <a:off x="1173324" y="1400344"/>
            <a:ext cx="7401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Power BI, there are several features and techniques to explore insights in-depth. </a:t>
            </a:r>
          </a:p>
          <a:p>
            <a:endParaRPr lang="en-US" sz="2000" i="1" dirty="0">
              <a:solidFill>
                <a:srgbClr val="040C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 Display" panose="020B0004020202020204" pitchFamily="34" charset="0"/>
                <a:cs typeface="Times New Roman" panose="02020603050405020304" pitchFamily="18" charset="0"/>
              </a:rPr>
              <a:t>Some key approaches within Power BI: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/>
              </a:rPr>
              <a:t>Drill Down</a:t>
            </a:r>
            <a:endParaRPr lang="en-IN" b="1" dirty="0">
              <a:latin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Drill Through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Google Sans"/>
              </a:defRPr>
            </a:lvl1pPr>
          </a:lstStyle>
          <a:p>
            <a:r>
              <a:rPr lang="en-US" dirty="0"/>
              <a:t>Tool Tips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Navigating from summarized data to more detailed levels within the same visualization.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Moving to a dedicated page with detailed information specific to a data point in a report.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Displaying additional information upon hovering over a data point in a visualization, providing on-demand insights.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607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Visual Filtering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Visual Interaction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Slicers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Filters Plane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Interaction with one chart filters data in other charts to display only related information.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 interactive buttons on the report page that, when used, filter and focus on specific data, allowing users to customize their view.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Tool that allows you to control the displayed information on individual visuals, entire pages, or the entire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785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Visual Filtering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Google Sans"/>
              </a:defRPr>
            </a:lvl1pPr>
          </a:lstStyle>
          <a:p>
            <a:r>
              <a:rPr lang="en-US" u="sng" dirty="0"/>
              <a:t>Visual Interaction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Slicers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Filters Plane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413585" y="3684019"/>
            <a:ext cx="2508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dirty="0">
                <a:latin typeface="Google Sans"/>
              </a:rPr>
              <a:t>Interaction with one chart filters data in other charts to display only related information.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 interactive buttons on the report page that, when used, filter and focus on specific data, allowing users to customize their view.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Tool that allows you to control the displayed information on individual visuals, entire pages, or the entire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79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B2702-522D-8AA2-01B9-66433E89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16" y="320273"/>
            <a:ext cx="6841355" cy="6239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2FAFCD-2CEF-ECAC-0CCD-B97613AA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530" y="309426"/>
            <a:ext cx="6841355" cy="62391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3957C4-51DC-0219-DA24-E56B02B66EF0}"/>
              </a:ext>
            </a:extLst>
          </p:cNvPr>
          <p:cNvSpPr/>
          <p:nvPr/>
        </p:nvSpPr>
        <p:spPr>
          <a:xfrm>
            <a:off x="3816220" y="2090058"/>
            <a:ext cx="1726163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CF942A-08F8-7EEB-590A-78386EF200DA}"/>
              </a:ext>
            </a:extLst>
          </p:cNvPr>
          <p:cNvSpPr/>
          <p:nvPr/>
        </p:nvSpPr>
        <p:spPr>
          <a:xfrm>
            <a:off x="3816220" y="4052597"/>
            <a:ext cx="1726163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CE56C-B519-3241-E09F-15EE0922AD90}"/>
              </a:ext>
            </a:extLst>
          </p:cNvPr>
          <p:cNvSpPr/>
          <p:nvPr/>
        </p:nvSpPr>
        <p:spPr>
          <a:xfrm>
            <a:off x="5116286" y="3589177"/>
            <a:ext cx="1060580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623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Visual Filtering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Visual Interaction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Google Sans"/>
              </a:defRPr>
            </a:lvl1pPr>
          </a:lstStyle>
          <a:p>
            <a:r>
              <a:rPr lang="en-US" u="sng" dirty="0"/>
              <a:t>Slicers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Filters Plane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Interaction with one chart filters data in other charts to display only related information.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606987" y="3684019"/>
            <a:ext cx="2423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pPr marL="0" indent="0">
              <a:buNone/>
            </a:pPr>
            <a:r>
              <a:rPr lang="en-US" dirty="0"/>
              <a:t>Interactive buttons on the report page that, when used, filter and focus on specific data, allowing users to customize their view.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704750" y="3684019"/>
            <a:ext cx="3034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Tool that allows you to control the displayed information on individual visuals, entire pages, or the entire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025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98B8C-202F-F5B9-E710-DBB5EB255377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oogle Sans"/>
              </a:rPr>
              <a:t>Visual Filtering</a:t>
            </a:r>
            <a:endParaRPr lang="en-IN" sz="2800" b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65BCB-A942-E35D-14E0-BA056BE08317}"/>
              </a:ext>
            </a:extLst>
          </p:cNvPr>
          <p:cNvCxnSpPr>
            <a:cxnSpLocks/>
          </p:cNvCxnSpPr>
          <p:nvPr/>
        </p:nvCxnSpPr>
        <p:spPr>
          <a:xfrm>
            <a:off x="1257299" y="221136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B53B07-8678-FB1B-6D2E-F71211FD249A}"/>
              </a:ext>
            </a:extLst>
          </p:cNvPr>
          <p:cNvSpPr txBox="1"/>
          <p:nvPr/>
        </p:nvSpPr>
        <p:spPr>
          <a:xfrm>
            <a:off x="1257299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Visual Interaction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E4939-1DFC-2AA7-96D9-4FCE6322DE9E}"/>
              </a:ext>
            </a:extLst>
          </p:cNvPr>
          <p:cNvSpPr txBox="1"/>
          <p:nvPr/>
        </p:nvSpPr>
        <p:spPr>
          <a:xfrm>
            <a:off x="4513681" y="3038648"/>
            <a:ext cx="29414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Google Sans"/>
              </a:defRPr>
            </a:lvl1pPr>
          </a:lstStyle>
          <a:p>
            <a:r>
              <a:rPr lang="en-US" dirty="0"/>
              <a:t>Slicers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3C2D-8666-8426-76C6-565427819734}"/>
              </a:ext>
            </a:extLst>
          </p:cNvPr>
          <p:cNvSpPr txBox="1"/>
          <p:nvPr/>
        </p:nvSpPr>
        <p:spPr>
          <a:xfrm>
            <a:off x="7770063" y="3022377"/>
            <a:ext cx="294147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Google Sans"/>
              </a:defRPr>
            </a:lvl1pPr>
          </a:lstStyle>
          <a:p>
            <a:r>
              <a:rPr lang="en-US" u="sng" dirty="0"/>
              <a:t>Filters Plane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E81D3-1BB7-A54A-1377-CF5A411AB96F}"/>
              </a:ext>
            </a:extLst>
          </p:cNvPr>
          <p:cNvSpPr txBox="1"/>
          <p:nvPr/>
        </p:nvSpPr>
        <p:spPr>
          <a:xfrm>
            <a:off x="1257299" y="3684020"/>
            <a:ext cx="303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oogle Sans"/>
              </a:rPr>
              <a:t>Interaction with one chart filters data in other charts to display only related information.</a:t>
            </a:r>
            <a:endParaRPr lang="en-IN" dirty="0">
              <a:latin typeface="Google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7758B-4C50-1BE2-0FB9-F1B471A25CC9}"/>
              </a:ext>
            </a:extLst>
          </p:cNvPr>
          <p:cNvSpPr txBox="1"/>
          <p:nvPr/>
        </p:nvSpPr>
        <p:spPr>
          <a:xfrm>
            <a:off x="4420375" y="3684019"/>
            <a:ext cx="3034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r>
              <a:rPr lang="en-US" dirty="0"/>
              <a:t> interactive buttons on the report page that, when used, filter and focus on specific data, allowing users to customize their view.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E722A-9E42-80BB-C95A-CB1E8C4CE7A2}"/>
              </a:ext>
            </a:extLst>
          </p:cNvPr>
          <p:cNvSpPr txBox="1"/>
          <p:nvPr/>
        </p:nvSpPr>
        <p:spPr>
          <a:xfrm>
            <a:off x="7863369" y="3684020"/>
            <a:ext cx="2713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latin typeface="Google Sans"/>
              </a:defRPr>
            </a:lvl1pPr>
          </a:lstStyle>
          <a:p>
            <a:pPr marL="0" indent="0">
              <a:buNone/>
            </a:pPr>
            <a:r>
              <a:rPr lang="en-US" dirty="0"/>
              <a:t>Tool that allows you to control the displayed information on individual visuals, entire pages, or the entire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276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1C8980-7515-9A5D-D8D1-0CFB675830FD}"/>
              </a:ext>
            </a:extLst>
          </p:cNvPr>
          <p:cNvSpPr txBox="1"/>
          <p:nvPr/>
        </p:nvSpPr>
        <p:spPr>
          <a:xfrm>
            <a:off x="1178560" y="1659285"/>
            <a:ext cx="90322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Top 5 Subcategories by Sales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Subcategories with total sales greater than 1L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Subcategories with total sales between than 0.5L to 1L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Subcategories with total                                                                                                                               </a:t>
            </a:r>
          </a:p>
          <a:p>
            <a:pPr marL="800100" lvl="1" indent="-342900">
              <a:buClr>
                <a:schemeClr val="accent2"/>
              </a:buClr>
              <a:buFont typeface="+mj-lt"/>
              <a:buAutoNum type="alphaLcParenR"/>
            </a:pPr>
            <a:r>
              <a:rPr lang="en-US" sz="2800" dirty="0">
                <a:latin typeface="Google Sans"/>
              </a:rPr>
              <a:t>total sales greater than 1L or</a:t>
            </a:r>
          </a:p>
          <a:p>
            <a:pPr marL="800100" lvl="1" indent="-342900">
              <a:buClr>
                <a:schemeClr val="accent2"/>
              </a:buClr>
              <a:buFont typeface="+mj-lt"/>
              <a:buAutoNum type="alphaLcParenR"/>
            </a:pPr>
            <a:r>
              <a:rPr lang="en-US" sz="2800" dirty="0">
                <a:latin typeface="Google Sans"/>
              </a:rPr>
              <a:t>total quantity ordered greater than 1k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Products from Subcategories - Caps and gloves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Products that are fit for S/M/L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800" dirty="0">
                <a:latin typeface="Google Sans"/>
              </a:rPr>
              <a:t>Top selling product with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043F4-8544-0590-B4B2-252F75F031AD}"/>
              </a:ext>
            </a:extLst>
          </p:cNvPr>
          <p:cNvSpPr txBox="1"/>
          <p:nvPr/>
        </p:nvSpPr>
        <p:spPr>
          <a:xfrm>
            <a:off x="1173324" y="78951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Google Sans"/>
              </a:rPr>
              <a:t>Examples:</a:t>
            </a:r>
            <a:endParaRPr lang="en-IN" sz="2800" b="1" dirty="0">
              <a:solidFill>
                <a:schemeClr val="accent4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E0806B-6956-B866-FB75-5B647F3E6A7C}"/>
              </a:ext>
            </a:extLst>
          </p:cNvPr>
          <p:cNvCxnSpPr>
            <a:cxnSpLocks/>
          </p:cNvCxnSpPr>
          <p:nvPr/>
        </p:nvCxnSpPr>
        <p:spPr>
          <a:xfrm>
            <a:off x="959964" y="1439200"/>
            <a:ext cx="94542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11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E5C51-41BE-4F5E-B429-7FF34AFF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90" y="914400"/>
            <a:ext cx="7625223" cy="49825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1EE9B-EB73-A6F9-181C-6833DFD8F7C8}"/>
              </a:ext>
            </a:extLst>
          </p:cNvPr>
          <p:cNvSpPr/>
          <p:nvPr/>
        </p:nvSpPr>
        <p:spPr>
          <a:xfrm>
            <a:off x="4823926" y="4080589"/>
            <a:ext cx="1726163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98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7F58D-9C68-B1F3-A1EB-D921B03D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69" y="479804"/>
            <a:ext cx="5555461" cy="58983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865DDB-6A7B-B47E-CF35-61B18920D358}"/>
              </a:ext>
            </a:extLst>
          </p:cNvPr>
          <p:cNvSpPr/>
          <p:nvPr/>
        </p:nvSpPr>
        <p:spPr>
          <a:xfrm>
            <a:off x="4441371" y="2055846"/>
            <a:ext cx="1726163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95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84F70-B63E-6EA0-C6A3-69DE4235B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3" y="784631"/>
            <a:ext cx="7994073" cy="52887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28A90-65A2-CCE8-FFBB-97BD8AF69529}"/>
              </a:ext>
            </a:extLst>
          </p:cNvPr>
          <p:cNvSpPr/>
          <p:nvPr/>
        </p:nvSpPr>
        <p:spPr>
          <a:xfrm>
            <a:off x="4879910" y="4565781"/>
            <a:ext cx="1726163" cy="93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68319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5971</TotalTime>
  <Words>1476</Words>
  <Application>Microsoft Office PowerPoint</Application>
  <PresentationFormat>Widescreen</PresentationFormat>
  <Paragraphs>367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Aptos</vt:lpstr>
      <vt:lpstr>Aptos Display</vt:lpstr>
      <vt:lpstr>Arial</vt:lpstr>
      <vt:lpstr>Arial Black</vt:lpstr>
      <vt:lpstr>Calibri Light</vt:lpstr>
      <vt:lpstr>Corbel</vt:lpstr>
      <vt:lpstr>Google Sans</vt:lpstr>
      <vt:lpstr>Roboto</vt:lpstr>
      <vt:lpstr>Segoe UI</vt:lpstr>
      <vt:lpstr>Times New Roman</vt:lpstr>
      <vt:lpstr>Wingdings</vt:lpstr>
      <vt:lpstr>Basis</vt:lpstr>
      <vt:lpstr>DAX : Data Analysis Expressions</vt:lpstr>
      <vt:lpstr>DAX : Data Analysis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extract data in Power BI?</vt:lpstr>
      <vt:lpstr>How to extract data in Power BI?</vt:lpstr>
      <vt:lpstr>How to extract data in Power BI?</vt:lpstr>
      <vt:lpstr>How to extract data in Power BI?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Loading Data From a Folder</vt:lpstr>
      <vt:lpstr>Append Queries</vt:lpstr>
      <vt:lpstr>Merging Queries</vt:lpstr>
      <vt:lpstr>Left outer join </vt:lpstr>
      <vt:lpstr>Full outer join </vt:lpstr>
      <vt:lpstr>Left anti join</vt:lpstr>
      <vt:lpstr>PowerPoint Presentation</vt:lpstr>
      <vt:lpstr>PowerPoint Presentation</vt:lpstr>
      <vt:lpstr>PowerPoint Presentation</vt:lpstr>
      <vt:lpstr>Filtering :</vt:lpstr>
      <vt:lpstr>Pivoting :</vt:lpstr>
      <vt:lpstr>Pivoting :</vt:lpstr>
      <vt:lpstr>UnPivoting :</vt:lpstr>
      <vt:lpstr>PowerPoint Presentation</vt:lpstr>
      <vt:lpstr>PowerPoint Presentation</vt:lpstr>
      <vt:lpstr>PowerPoint Presentation</vt:lpstr>
      <vt:lpstr>PowerPoint Presentation</vt:lpstr>
      <vt:lpstr>Transpose :</vt:lpstr>
      <vt:lpstr>Transpose :</vt:lpstr>
      <vt:lpstr>Transpose :</vt:lpstr>
      <vt:lpstr>Fact tables </vt:lpstr>
      <vt:lpstr>Star schema</vt:lpstr>
      <vt:lpstr>Star schema</vt:lpstr>
      <vt:lpstr>Star schema</vt:lpstr>
      <vt:lpstr>Snowflakes schema</vt:lpstr>
      <vt:lpstr>Snowflakes schema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DAX : Data Analysis Expressions</dc:title>
  <dc:creator>ExcelR Solutions</dc:creator>
  <cp:lastModifiedBy>Neha Tadam</cp:lastModifiedBy>
  <cp:revision>24</cp:revision>
  <dcterms:created xsi:type="dcterms:W3CDTF">2023-10-20T05:36:40Z</dcterms:created>
  <dcterms:modified xsi:type="dcterms:W3CDTF">2024-11-12T03:36:37Z</dcterms:modified>
</cp:coreProperties>
</file>